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46"/>
  </p:notesMasterIdLst>
  <p:handoutMasterIdLst>
    <p:handoutMasterId r:id="rId47"/>
  </p:handoutMasterIdLst>
  <p:sldIdLst>
    <p:sldId id="320" r:id="rId3"/>
    <p:sldId id="321" r:id="rId4"/>
    <p:sldId id="322" r:id="rId5"/>
    <p:sldId id="323" r:id="rId6"/>
    <p:sldId id="324" r:id="rId7"/>
    <p:sldId id="325" r:id="rId8"/>
    <p:sldId id="326" r:id="rId9"/>
    <p:sldId id="327" r:id="rId10"/>
    <p:sldId id="328" r:id="rId11"/>
    <p:sldId id="329" r:id="rId12"/>
    <p:sldId id="256" r:id="rId13"/>
    <p:sldId id="259" r:id="rId14"/>
    <p:sldId id="265" r:id="rId15"/>
    <p:sldId id="302" r:id="rId16"/>
    <p:sldId id="267" r:id="rId17"/>
    <p:sldId id="268" r:id="rId18"/>
    <p:sldId id="276" r:id="rId19"/>
    <p:sldId id="277" r:id="rId20"/>
    <p:sldId id="279" r:id="rId21"/>
    <p:sldId id="303" r:id="rId22"/>
    <p:sldId id="282" r:id="rId23"/>
    <p:sldId id="304" r:id="rId24"/>
    <p:sldId id="300" r:id="rId25"/>
    <p:sldId id="305" r:id="rId26"/>
    <p:sldId id="284" r:id="rId27"/>
    <p:sldId id="285" r:id="rId28"/>
    <p:sldId id="306" r:id="rId29"/>
    <p:sldId id="307" r:id="rId30"/>
    <p:sldId id="330" r:id="rId31"/>
    <p:sldId id="331" r:id="rId32"/>
    <p:sldId id="332"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Lst>
  <p:sldSz cx="13004800" cy="9753600"/>
  <p:notesSz cx="6788150" cy="99234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0" autoAdjust="0"/>
    <p:restoredTop sz="86398" autoAdjust="0"/>
  </p:normalViewPr>
  <p:slideViewPr>
    <p:cSldViewPr snapToGrid="0" snapToObjects="1">
      <p:cViewPr>
        <p:scale>
          <a:sx n="75" d="100"/>
          <a:sy n="75" d="100"/>
        </p:scale>
        <p:origin x="72" y="-30"/>
      </p:cViewPr>
      <p:guideLst>
        <p:guide orient="horz" pos="3072"/>
        <p:guide pos="4096"/>
      </p:guideLst>
    </p:cSldViewPr>
  </p:slideViewPr>
  <p:outlineViewPr>
    <p:cViewPr>
      <p:scale>
        <a:sx n="33" d="100"/>
        <a:sy n="33" d="100"/>
      </p:scale>
      <p:origin x="25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DEB26-0067-4D28-8D40-BB4F268B5D2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8999F238-B696-4491-88B8-A4CB78EA1C2A}">
      <dgm:prSet phldrT="[Text]"/>
      <dgm:spPr/>
      <dgm:t>
        <a:bodyPr/>
        <a:lstStyle/>
        <a:p>
          <a:r>
            <a:rPr lang="en-GB" dirty="0" smtClean="0">
              <a:solidFill>
                <a:schemeClr val="bg1"/>
              </a:solidFill>
            </a:rPr>
            <a:t>chlamydia</a:t>
          </a:r>
          <a:endParaRPr lang="en-GB" dirty="0">
            <a:solidFill>
              <a:schemeClr val="bg1"/>
            </a:solidFill>
          </a:endParaRPr>
        </a:p>
      </dgm:t>
    </dgm:pt>
    <dgm:pt modelId="{A9E7D8D5-7413-4CFC-B4DA-3E9FE7744BBC}" type="parTrans" cxnId="{28B53C8E-66E4-4F64-8CEA-1EE229EB9DD3}">
      <dgm:prSet/>
      <dgm:spPr/>
      <dgm:t>
        <a:bodyPr/>
        <a:lstStyle/>
        <a:p>
          <a:endParaRPr lang="en-GB"/>
        </a:p>
      </dgm:t>
    </dgm:pt>
    <dgm:pt modelId="{8B23A0E3-39E6-47B0-80C8-652CA65E48AD}" type="sibTrans" cxnId="{28B53C8E-66E4-4F64-8CEA-1EE229EB9DD3}">
      <dgm:prSet/>
      <dgm:spPr/>
      <dgm:t>
        <a:bodyPr/>
        <a:lstStyle/>
        <a:p>
          <a:endParaRPr lang="en-GB"/>
        </a:p>
      </dgm:t>
    </dgm:pt>
    <dgm:pt modelId="{2D78AB24-0B42-4C88-8E41-7ECF6347E3E2}">
      <dgm:prSet phldrT="[Text]"/>
      <dgm:spPr/>
      <dgm:t>
        <a:bodyPr/>
        <a:lstStyle/>
        <a:p>
          <a:r>
            <a:rPr lang="en-GB" dirty="0" smtClean="0">
              <a:solidFill>
                <a:schemeClr val="bg1"/>
              </a:solidFill>
            </a:rPr>
            <a:t>gonorrhoea</a:t>
          </a:r>
          <a:endParaRPr lang="en-GB" dirty="0">
            <a:solidFill>
              <a:schemeClr val="bg1"/>
            </a:solidFill>
          </a:endParaRPr>
        </a:p>
      </dgm:t>
    </dgm:pt>
    <dgm:pt modelId="{352A78B7-742C-46D1-9819-5EA75D2225C4}" type="parTrans" cxnId="{EB63ACC7-86DC-40BB-BBAB-70A36EA797D1}">
      <dgm:prSet/>
      <dgm:spPr/>
      <dgm:t>
        <a:bodyPr/>
        <a:lstStyle/>
        <a:p>
          <a:endParaRPr lang="en-GB"/>
        </a:p>
      </dgm:t>
    </dgm:pt>
    <dgm:pt modelId="{D44CAB0E-7A60-4053-A529-A1305F297C0B}" type="sibTrans" cxnId="{EB63ACC7-86DC-40BB-BBAB-70A36EA797D1}">
      <dgm:prSet/>
      <dgm:spPr/>
      <dgm:t>
        <a:bodyPr/>
        <a:lstStyle/>
        <a:p>
          <a:endParaRPr lang="en-GB"/>
        </a:p>
      </dgm:t>
    </dgm:pt>
    <dgm:pt modelId="{E9D07F30-3F04-47DE-9B4F-B990AE019E35}">
      <dgm:prSet phldrT="[Text]"/>
      <dgm:spPr/>
      <dgm:t>
        <a:bodyPr/>
        <a:lstStyle/>
        <a:p>
          <a:r>
            <a:rPr lang="en-GB" dirty="0" smtClean="0">
              <a:solidFill>
                <a:schemeClr val="bg1"/>
              </a:solidFill>
            </a:rPr>
            <a:t>syphilis</a:t>
          </a:r>
          <a:endParaRPr lang="en-GB" dirty="0">
            <a:solidFill>
              <a:schemeClr val="bg1"/>
            </a:solidFill>
          </a:endParaRPr>
        </a:p>
      </dgm:t>
    </dgm:pt>
    <dgm:pt modelId="{2CB90BE1-EF7A-4BA9-9FBF-8C9B63C57FD3}" type="parTrans" cxnId="{67D683B5-A5C3-4805-BD5F-126CFFA49F1D}">
      <dgm:prSet/>
      <dgm:spPr/>
      <dgm:t>
        <a:bodyPr/>
        <a:lstStyle/>
        <a:p>
          <a:endParaRPr lang="en-GB"/>
        </a:p>
      </dgm:t>
    </dgm:pt>
    <dgm:pt modelId="{1FCCEE04-105F-439B-A7C7-C0769691B12E}" type="sibTrans" cxnId="{67D683B5-A5C3-4805-BD5F-126CFFA49F1D}">
      <dgm:prSet/>
      <dgm:spPr/>
      <dgm:t>
        <a:bodyPr/>
        <a:lstStyle/>
        <a:p>
          <a:endParaRPr lang="en-GB"/>
        </a:p>
      </dgm:t>
    </dgm:pt>
    <dgm:pt modelId="{E27F05AB-6694-4C17-84CB-0DE65D9C454A}">
      <dgm:prSet phldrT="[Text]"/>
      <dgm:spPr/>
      <dgm:t>
        <a:bodyPr/>
        <a:lstStyle/>
        <a:p>
          <a:r>
            <a:rPr lang="en-GB" dirty="0" smtClean="0">
              <a:solidFill>
                <a:schemeClr val="bg1"/>
              </a:solidFill>
            </a:rPr>
            <a:t>hepatitis</a:t>
          </a:r>
          <a:endParaRPr lang="en-GB" dirty="0">
            <a:solidFill>
              <a:schemeClr val="bg1"/>
            </a:solidFill>
          </a:endParaRPr>
        </a:p>
      </dgm:t>
    </dgm:pt>
    <dgm:pt modelId="{0DBB496A-EFB7-437F-B834-2B9DC414D505}" type="parTrans" cxnId="{C227F8C6-3F1E-4402-8F95-1E6CD3990C90}">
      <dgm:prSet/>
      <dgm:spPr/>
      <dgm:t>
        <a:bodyPr/>
        <a:lstStyle/>
        <a:p>
          <a:endParaRPr lang="en-GB"/>
        </a:p>
      </dgm:t>
    </dgm:pt>
    <dgm:pt modelId="{333499E8-70D6-4F4C-866E-4F242B67CC97}" type="sibTrans" cxnId="{C227F8C6-3F1E-4402-8F95-1E6CD3990C90}">
      <dgm:prSet/>
      <dgm:spPr/>
      <dgm:t>
        <a:bodyPr/>
        <a:lstStyle/>
        <a:p>
          <a:endParaRPr lang="en-GB"/>
        </a:p>
      </dgm:t>
    </dgm:pt>
    <dgm:pt modelId="{EDB0389C-6B0F-48A4-B6E4-AE86C460BDA6}">
      <dgm:prSet phldrT="[Text]"/>
      <dgm:spPr/>
      <dgm:t>
        <a:bodyPr/>
        <a:lstStyle/>
        <a:p>
          <a:r>
            <a:rPr lang="en-GB" dirty="0" smtClean="0">
              <a:solidFill>
                <a:schemeClr val="bg1"/>
              </a:solidFill>
            </a:rPr>
            <a:t>Genital warts</a:t>
          </a:r>
          <a:endParaRPr lang="en-GB" dirty="0">
            <a:solidFill>
              <a:schemeClr val="bg1"/>
            </a:solidFill>
          </a:endParaRPr>
        </a:p>
      </dgm:t>
    </dgm:pt>
    <dgm:pt modelId="{7583D839-125A-4909-A8E9-2D9A9101E5AF}" type="parTrans" cxnId="{D2165A03-6B05-4791-9D59-A3B49BB5B8E0}">
      <dgm:prSet/>
      <dgm:spPr/>
      <dgm:t>
        <a:bodyPr/>
        <a:lstStyle/>
        <a:p>
          <a:endParaRPr lang="en-GB"/>
        </a:p>
      </dgm:t>
    </dgm:pt>
    <dgm:pt modelId="{3FCC9A7A-5CBA-47ED-8366-165863AA8E24}" type="sibTrans" cxnId="{D2165A03-6B05-4791-9D59-A3B49BB5B8E0}">
      <dgm:prSet/>
      <dgm:spPr/>
      <dgm:t>
        <a:bodyPr/>
        <a:lstStyle/>
        <a:p>
          <a:endParaRPr lang="en-GB"/>
        </a:p>
      </dgm:t>
    </dgm:pt>
    <dgm:pt modelId="{6F9AFE21-CE31-4AA1-9B51-15B1E520BA0F}">
      <dgm:prSet phldrT="[Text]"/>
      <dgm:spPr/>
      <dgm:t>
        <a:bodyPr/>
        <a:lstStyle/>
        <a:p>
          <a:r>
            <a:rPr lang="en-GB" dirty="0" smtClean="0">
              <a:solidFill>
                <a:schemeClr val="bg1"/>
              </a:solidFill>
            </a:rPr>
            <a:t>Thrush and BV </a:t>
          </a:r>
          <a:endParaRPr lang="en-GB" dirty="0">
            <a:solidFill>
              <a:schemeClr val="bg1"/>
            </a:solidFill>
          </a:endParaRPr>
        </a:p>
      </dgm:t>
    </dgm:pt>
    <dgm:pt modelId="{DA779ED8-B141-41A3-8B93-F9B1593E986C}" type="sibTrans" cxnId="{E176F356-4CDC-4C19-9E27-7CCBE7EE8C16}">
      <dgm:prSet/>
      <dgm:spPr/>
      <dgm:t>
        <a:bodyPr/>
        <a:lstStyle/>
        <a:p>
          <a:endParaRPr lang="en-GB"/>
        </a:p>
      </dgm:t>
    </dgm:pt>
    <dgm:pt modelId="{C96EAD2F-4971-48FD-9DE6-6CAC813FAE4C}" type="parTrans" cxnId="{E176F356-4CDC-4C19-9E27-7CCBE7EE8C16}">
      <dgm:prSet/>
      <dgm:spPr/>
      <dgm:t>
        <a:bodyPr/>
        <a:lstStyle/>
        <a:p>
          <a:endParaRPr lang="en-GB"/>
        </a:p>
      </dgm:t>
    </dgm:pt>
    <dgm:pt modelId="{C277AA1B-6E4D-48EB-8388-FC81253D4B40}">
      <dgm:prSet phldrT="[Text]"/>
      <dgm:spPr/>
      <dgm:t>
        <a:bodyPr/>
        <a:lstStyle/>
        <a:p>
          <a:r>
            <a:rPr lang="en-GB" dirty="0" smtClean="0">
              <a:solidFill>
                <a:schemeClr val="bg1"/>
              </a:solidFill>
            </a:rPr>
            <a:t>Genital herpes</a:t>
          </a:r>
          <a:endParaRPr lang="en-GB" dirty="0">
            <a:solidFill>
              <a:schemeClr val="bg1"/>
            </a:solidFill>
          </a:endParaRPr>
        </a:p>
      </dgm:t>
    </dgm:pt>
    <dgm:pt modelId="{0681710C-E031-476A-95AA-CE27C92D2061}" type="sibTrans" cxnId="{D8347A2B-77F0-41B0-9199-016B07F5C9DA}">
      <dgm:prSet/>
      <dgm:spPr/>
      <dgm:t>
        <a:bodyPr/>
        <a:lstStyle/>
        <a:p>
          <a:endParaRPr lang="en-GB"/>
        </a:p>
      </dgm:t>
    </dgm:pt>
    <dgm:pt modelId="{3A553108-F949-4DEE-81E0-02B770FCDA94}" type="parTrans" cxnId="{D8347A2B-77F0-41B0-9199-016B07F5C9DA}">
      <dgm:prSet/>
      <dgm:spPr/>
      <dgm:t>
        <a:bodyPr/>
        <a:lstStyle/>
        <a:p>
          <a:endParaRPr lang="en-GB"/>
        </a:p>
      </dgm:t>
    </dgm:pt>
    <dgm:pt modelId="{CF2FEC97-AE21-4963-BAE1-7955F6B39213}">
      <dgm:prSet phldrT="[Text]"/>
      <dgm:spPr/>
      <dgm:t>
        <a:bodyPr/>
        <a:lstStyle/>
        <a:p>
          <a:r>
            <a:rPr lang="en-GB" dirty="0" smtClean="0">
              <a:solidFill>
                <a:schemeClr val="bg1"/>
              </a:solidFill>
            </a:rPr>
            <a:t>TV</a:t>
          </a:r>
          <a:endParaRPr lang="en-GB" dirty="0">
            <a:solidFill>
              <a:schemeClr val="bg1"/>
            </a:solidFill>
          </a:endParaRPr>
        </a:p>
      </dgm:t>
    </dgm:pt>
    <dgm:pt modelId="{5E179237-3BC1-445C-9928-9C1057645F74}" type="parTrans" cxnId="{431AA1B9-0995-470E-B070-EBCF77DA6DDA}">
      <dgm:prSet/>
      <dgm:spPr/>
      <dgm:t>
        <a:bodyPr/>
        <a:lstStyle/>
        <a:p>
          <a:endParaRPr lang="en-GB"/>
        </a:p>
      </dgm:t>
    </dgm:pt>
    <dgm:pt modelId="{DE7494FA-45ED-4211-ABA0-7C2B6081966C}" type="sibTrans" cxnId="{431AA1B9-0995-470E-B070-EBCF77DA6DDA}">
      <dgm:prSet/>
      <dgm:spPr/>
      <dgm:t>
        <a:bodyPr/>
        <a:lstStyle/>
        <a:p>
          <a:endParaRPr lang="en-GB"/>
        </a:p>
      </dgm:t>
    </dgm:pt>
    <dgm:pt modelId="{EE0DFF58-5657-4A39-9E33-08B8638B3A1C}" type="pres">
      <dgm:prSet presAssocID="{F48DEB26-0067-4D28-8D40-BB4F268B5D2F}" presName="cycle" presStyleCnt="0">
        <dgm:presLayoutVars>
          <dgm:dir/>
          <dgm:resizeHandles val="exact"/>
        </dgm:presLayoutVars>
      </dgm:prSet>
      <dgm:spPr/>
      <dgm:t>
        <a:bodyPr/>
        <a:lstStyle/>
        <a:p>
          <a:endParaRPr lang="en-GB"/>
        </a:p>
      </dgm:t>
    </dgm:pt>
    <dgm:pt modelId="{EF704D65-AFE6-4FE7-9404-A708A86274B6}" type="pres">
      <dgm:prSet presAssocID="{8999F238-B696-4491-88B8-A4CB78EA1C2A}" presName="node" presStyleLbl="node1" presStyleIdx="0" presStyleCnt="8">
        <dgm:presLayoutVars>
          <dgm:bulletEnabled val="1"/>
        </dgm:presLayoutVars>
      </dgm:prSet>
      <dgm:spPr/>
      <dgm:t>
        <a:bodyPr/>
        <a:lstStyle/>
        <a:p>
          <a:endParaRPr lang="en-GB"/>
        </a:p>
      </dgm:t>
    </dgm:pt>
    <dgm:pt modelId="{D1865F53-EBBA-4DEC-B429-99A27113AE67}" type="pres">
      <dgm:prSet presAssocID="{8999F238-B696-4491-88B8-A4CB78EA1C2A}" presName="spNode" presStyleCnt="0"/>
      <dgm:spPr/>
    </dgm:pt>
    <dgm:pt modelId="{3666AFA9-D469-40D1-969F-428CE37E5A68}" type="pres">
      <dgm:prSet presAssocID="{8B23A0E3-39E6-47B0-80C8-652CA65E48AD}" presName="sibTrans" presStyleLbl="sibTrans1D1" presStyleIdx="0" presStyleCnt="8"/>
      <dgm:spPr/>
      <dgm:t>
        <a:bodyPr/>
        <a:lstStyle/>
        <a:p>
          <a:endParaRPr lang="en-GB"/>
        </a:p>
      </dgm:t>
    </dgm:pt>
    <dgm:pt modelId="{7F026900-02E5-4E43-AB46-9A54ED58F29F}" type="pres">
      <dgm:prSet presAssocID="{2D78AB24-0B42-4C88-8E41-7ECF6347E3E2}" presName="node" presStyleLbl="node1" presStyleIdx="1" presStyleCnt="8" custRadScaleRad="100982" custRadScaleInc="3697">
        <dgm:presLayoutVars>
          <dgm:bulletEnabled val="1"/>
        </dgm:presLayoutVars>
      </dgm:prSet>
      <dgm:spPr/>
      <dgm:t>
        <a:bodyPr/>
        <a:lstStyle/>
        <a:p>
          <a:endParaRPr lang="en-GB"/>
        </a:p>
      </dgm:t>
    </dgm:pt>
    <dgm:pt modelId="{679FA69F-A938-4696-971E-F20E936845C6}" type="pres">
      <dgm:prSet presAssocID="{2D78AB24-0B42-4C88-8E41-7ECF6347E3E2}" presName="spNode" presStyleCnt="0"/>
      <dgm:spPr/>
    </dgm:pt>
    <dgm:pt modelId="{A2D1AC47-ACA9-45A9-A717-31F976567CF1}" type="pres">
      <dgm:prSet presAssocID="{D44CAB0E-7A60-4053-A529-A1305F297C0B}" presName="sibTrans" presStyleLbl="sibTrans1D1" presStyleIdx="1" presStyleCnt="8"/>
      <dgm:spPr/>
      <dgm:t>
        <a:bodyPr/>
        <a:lstStyle/>
        <a:p>
          <a:endParaRPr lang="en-GB"/>
        </a:p>
      </dgm:t>
    </dgm:pt>
    <dgm:pt modelId="{31E9092A-8CF9-4893-A679-1D5479EA1826}" type="pres">
      <dgm:prSet presAssocID="{E9D07F30-3F04-47DE-9B4F-B990AE019E35}" presName="node" presStyleLbl="node1" presStyleIdx="2" presStyleCnt="8" custRadScaleRad="98628" custRadScaleInc="2509">
        <dgm:presLayoutVars>
          <dgm:bulletEnabled val="1"/>
        </dgm:presLayoutVars>
      </dgm:prSet>
      <dgm:spPr/>
      <dgm:t>
        <a:bodyPr/>
        <a:lstStyle/>
        <a:p>
          <a:endParaRPr lang="en-GB"/>
        </a:p>
      </dgm:t>
    </dgm:pt>
    <dgm:pt modelId="{6E99CA28-673E-43DF-BA68-88687FF1DEB5}" type="pres">
      <dgm:prSet presAssocID="{E9D07F30-3F04-47DE-9B4F-B990AE019E35}" presName="spNode" presStyleCnt="0"/>
      <dgm:spPr/>
    </dgm:pt>
    <dgm:pt modelId="{4C9AB350-38B8-49D8-A1FF-0F933320AAC1}" type="pres">
      <dgm:prSet presAssocID="{1FCCEE04-105F-439B-A7C7-C0769691B12E}" presName="sibTrans" presStyleLbl="sibTrans1D1" presStyleIdx="2" presStyleCnt="8"/>
      <dgm:spPr/>
      <dgm:t>
        <a:bodyPr/>
        <a:lstStyle/>
        <a:p>
          <a:endParaRPr lang="en-GB"/>
        </a:p>
      </dgm:t>
    </dgm:pt>
    <dgm:pt modelId="{A3CDD2BD-1901-4D00-9087-057828BCBDF0}" type="pres">
      <dgm:prSet presAssocID="{E27F05AB-6694-4C17-84CB-0DE65D9C454A}" presName="node" presStyleLbl="node1" presStyleIdx="3" presStyleCnt="8">
        <dgm:presLayoutVars>
          <dgm:bulletEnabled val="1"/>
        </dgm:presLayoutVars>
      </dgm:prSet>
      <dgm:spPr/>
      <dgm:t>
        <a:bodyPr/>
        <a:lstStyle/>
        <a:p>
          <a:endParaRPr lang="en-GB"/>
        </a:p>
      </dgm:t>
    </dgm:pt>
    <dgm:pt modelId="{4CE94429-C5D6-4786-901E-1264FEC55F98}" type="pres">
      <dgm:prSet presAssocID="{E27F05AB-6694-4C17-84CB-0DE65D9C454A}" presName="spNode" presStyleCnt="0"/>
      <dgm:spPr/>
    </dgm:pt>
    <dgm:pt modelId="{38CED72E-DDBA-49B7-A222-7DB51F38C91A}" type="pres">
      <dgm:prSet presAssocID="{333499E8-70D6-4F4C-866E-4F242B67CC97}" presName="sibTrans" presStyleLbl="sibTrans1D1" presStyleIdx="3" presStyleCnt="8"/>
      <dgm:spPr/>
      <dgm:t>
        <a:bodyPr/>
        <a:lstStyle/>
        <a:p>
          <a:endParaRPr lang="en-GB"/>
        </a:p>
      </dgm:t>
    </dgm:pt>
    <dgm:pt modelId="{83586AA8-B25D-4E6B-985E-4B4A38A0D708}" type="pres">
      <dgm:prSet presAssocID="{EDB0389C-6B0F-48A4-B6E4-AE86C460BDA6}" presName="node" presStyleLbl="node1" presStyleIdx="4" presStyleCnt="8">
        <dgm:presLayoutVars>
          <dgm:bulletEnabled val="1"/>
        </dgm:presLayoutVars>
      </dgm:prSet>
      <dgm:spPr/>
      <dgm:t>
        <a:bodyPr/>
        <a:lstStyle/>
        <a:p>
          <a:endParaRPr lang="en-GB"/>
        </a:p>
      </dgm:t>
    </dgm:pt>
    <dgm:pt modelId="{E3F0ACBF-212B-4B73-B122-F5ED959193C5}" type="pres">
      <dgm:prSet presAssocID="{EDB0389C-6B0F-48A4-B6E4-AE86C460BDA6}" presName="spNode" presStyleCnt="0"/>
      <dgm:spPr/>
    </dgm:pt>
    <dgm:pt modelId="{67317DB4-8741-4603-BC59-07904A6DAD26}" type="pres">
      <dgm:prSet presAssocID="{3FCC9A7A-5CBA-47ED-8366-165863AA8E24}" presName="sibTrans" presStyleLbl="sibTrans1D1" presStyleIdx="4" presStyleCnt="8"/>
      <dgm:spPr/>
      <dgm:t>
        <a:bodyPr/>
        <a:lstStyle/>
        <a:p>
          <a:endParaRPr lang="en-GB"/>
        </a:p>
      </dgm:t>
    </dgm:pt>
    <dgm:pt modelId="{880B9861-21FC-4C19-BB8E-1185CF50BABC}" type="pres">
      <dgm:prSet presAssocID="{6F9AFE21-CE31-4AA1-9B51-15B1E520BA0F}" presName="node" presStyleLbl="node1" presStyleIdx="5" presStyleCnt="8" custRadScaleRad="98628" custRadScaleInc="2509">
        <dgm:presLayoutVars>
          <dgm:bulletEnabled val="1"/>
        </dgm:presLayoutVars>
      </dgm:prSet>
      <dgm:spPr/>
      <dgm:t>
        <a:bodyPr/>
        <a:lstStyle/>
        <a:p>
          <a:endParaRPr lang="en-GB"/>
        </a:p>
      </dgm:t>
    </dgm:pt>
    <dgm:pt modelId="{C93FA344-8ADA-43DA-9FC3-480DE7356006}" type="pres">
      <dgm:prSet presAssocID="{6F9AFE21-CE31-4AA1-9B51-15B1E520BA0F}" presName="spNode" presStyleCnt="0"/>
      <dgm:spPr/>
    </dgm:pt>
    <dgm:pt modelId="{27186C7B-5DF9-490E-BDE2-ACBCB4C382C2}" type="pres">
      <dgm:prSet presAssocID="{DA779ED8-B141-41A3-8B93-F9B1593E986C}" presName="sibTrans" presStyleLbl="sibTrans1D1" presStyleIdx="5" presStyleCnt="8"/>
      <dgm:spPr/>
      <dgm:t>
        <a:bodyPr/>
        <a:lstStyle/>
        <a:p>
          <a:endParaRPr lang="en-GB"/>
        </a:p>
      </dgm:t>
    </dgm:pt>
    <dgm:pt modelId="{417D8D37-295B-4A23-8B3C-65406C16EADF}" type="pres">
      <dgm:prSet presAssocID="{C277AA1B-6E4D-48EB-8388-FC81253D4B40}" presName="node" presStyleLbl="node1" presStyleIdx="6" presStyleCnt="8" custRadScaleRad="98628" custRadScaleInc="2509">
        <dgm:presLayoutVars>
          <dgm:bulletEnabled val="1"/>
        </dgm:presLayoutVars>
      </dgm:prSet>
      <dgm:spPr/>
      <dgm:t>
        <a:bodyPr/>
        <a:lstStyle/>
        <a:p>
          <a:endParaRPr lang="en-GB"/>
        </a:p>
      </dgm:t>
    </dgm:pt>
    <dgm:pt modelId="{4A20AB41-745A-4708-BB9F-7655E5760E88}" type="pres">
      <dgm:prSet presAssocID="{C277AA1B-6E4D-48EB-8388-FC81253D4B40}" presName="spNode" presStyleCnt="0"/>
      <dgm:spPr/>
    </dgm:pt>
    <dgm:pt modelId="{196C0308-8AC3-48F5-B4A4-600410577F90}" type="pres">
      <dgm:prSet presAssocID="{0681710C-E031-476A-95AA-CE27C92D2061}" presName="sibTrans" presStyleLbl="sibTrans1D1" presStyleIdx="6" presStyleCnt="8"/>
      <dgm:spPr/>
      <dgm:t>
        <a:bodyPr/>
        <a:lstStyle/>
        <a:p>
          <a:endParaRPr lang="en-GB"/>
        </a:p>
      </dgm:t>
    </dgm:pt>
    <dgm:pt modelId="{9C454601-4906-4D35-ACC4-D2AD05D137A3}" type="pres">
      <dgm:prSet presAssocID="{CF2FEC97-AE21-4963-BAE1-7955F6B39213}" presName="node" presStyleLbl="node1" presStyleIdx="7" presStyleCnt="8" custRadScaleRad="99963" custRadScaleInc="-9973">
        <dgm:presLayoutVars>
          <dgm:bulletEnabled val="1"/>
        </dgm:presLayoutVars>
      </dgm:prSet>
      <dgm:spPr/>
      <dgm:t>
        <a:bodyPr/>
        <a:lstStyle/>
        <a:p>
          <a:endParaRPr lang="en-GB"/>
        </a:p>
      </dgm:t>
    </dgm:pt>
    <dgm:pt modelId="{29EE755B-2C02-451D-AA0F-2C588A4EDF01}" type="pres">
      <dgm:prSet presAssocID="{CF2FEC97-AE21-4963-BAE1-7955F6B39213}" presName="spNode" presStyleCnt="0"/>
      <dgm:spPr/>
    </dgm:pt>
    <dgm:pt modelId="{B72AC0EF-4BB4-44A1-A55B-51BBC9F81CF8}" type="pres">
      <dgm:prSet presAssocID="{DE7494FA-45ED-4211-ABA0-7C2B6081966C}" presName="sibTrans" presStyleLbl="sibTrans1D1" presStyleIdx="7" presStyleCnt="8"/>
      <dgm:spPr/>
      <dgm:t>
        <a:bodyPr/>
        <a:lstStyle/>
        <a:p>
          <a:endParaRPr lang="en-GB"/>
        </a:p>
      </dgm:t>
    </dgm:pt>
  </dgm:ptLst>
  <dgm:cxnLst>
    <dgm:cxn modelId="{431AA1B9-0995-470E-B070-EBCF77DA6DDA}" srcId="{F48DEB26-0067-4D28-8D40-BB4F268B5D2F}" destId="{CF2FEC97-AE21-4963-BAE1-7955F6B39213}" srcOrd="7" destOrd="0" parTransId="{5E179237-3BC1-445C-9928-9C1057645F74}" sibTransId="{DE7494FA-45ED-4211-ABA0-7C2B6081966C}"/>
    <dgm:cxn modelId="{D2165A03-6B05-4791-9D59-A3B49BB5B8E0}" srcId="{F48DEB26-0067-4D28-8D40-BB4F268B5D2F}" destId="{EDB0389C-6B0F-48A4-B6E4-AE86C460BDA6}" srcOrd="4" destOrd="0" parTransId="{7583D839-125A-4909-A8E9-2D9A9101E5AF}" sibTransId="{3FCC9A7A-5CBA-47ED-8366-165863AA8E24}"/>
    <dgm:cxn modelId="{783C132E-7EF0-4F05-A7E7-C6BB0A60B04B}" type="presOf" srcId="{F48DEB26-0067-4D28-8D40-BB4F268B5D2F}" destId="{EE0DFF58-5657-4A39-9E33-08B8638B3A1C}" srcOrd="0" destOrd="0" presId="urn:microsoft.com/office/officeart/2005/8/layout/cycle6"/>
    <dgm:cxn modelId="{C73A48F7-448B-4DE0-A554-FD8B6A13F94E}" type="presOf" srcId="{EDB0389C-6B0F-48A4-B6E4-AE86C460BDA6}" destId="{83586AA8-B25D-4E6B-985E-4B4A38A0D708}" srcOrd="0" destOrd="0" presId="urn:microsoft.com/office/officeart/2005/8/layout/cycle6"/>
    <dgm:cxn modelId="{D8347A2B-77F0-41B0-9199-016B07F5C9DA}" srcId="{F48DEB26-0067-4D28-8D40-BB4F268B5D2F}" destId="{C277AA1B-6E4D-48EB-8388-FC81253D4B40}" srcOrd="6" destOrd="0" parTransId="{3A553108-F949-4DEE-81E0-02B770FCDA94}" sibTransId="{0681710C-E031-476A-95AA-CE27C92D2061}"/>
    <dgm:cxn modelId="{28B53C8E-66E4-4F64-8CEA-1EE229EB9DD3}" srcId="{F48DEB26-0067-4D28-8D40-BB4F268B5D2F}" destId="{8999F238-B696-4491-88B8-A4CB78EA1C2A}" srcOrd="0" destOrd="0" parTransId="{A9E7D8D5-7413-4CFC-B4DA-3E9FE7744BBC}" sibTransId="{8B23A0E3-39E6-47B0-80C8-652CA65E48AD}"/>
    <dgm:cxn modelId="{F298C69A-FD5E-4A41-B3CF-61C2E029BA31}" type="presOf" srcId="{3FCC9A7A-5CBA-47ED-8366-165863AA8E24}" destId="{67317DB4-8741-4603-BC59-07904A6DAD26}" srcOrd="0" destOrd="0" presId="urn:microsoft.com/office/officeart/2005/8/layout/cycle6"/>
    <dgm:cxn modelId="{34533BA1-BDC2-453D-ADDC-8CB15F3A53E3}" type="presOf" srcId="{6F9AFE21-CE31-4AA1-9B51-15B1E520BA0F}" destId="{880B9861-21FC-4C19-BB8E-1185CF50BABC}" srcOrd="0" destOrd="0" presId="urn:microsoft.com/office/officeart/2005/8/layout/cycle6"/>
    <dgm:cxn modelId="{38473A4B-34C4-4285-98E7-07564753A875}" type="presOf" srcId="{DA779ED8-B141-41A3-8B93-F9B1593E986C}" destId="{27186C7B-5DF9-490E-BDE2-ACBCB4C382C2}" srcOrd="0" destOrd="0" presId="urn:microsoft.com/office/officeart/2005/8/layout/cycle6"/>
    <dgm:cxn modelId="{888913E7-6121-4CFE-8BFE-AFB8DB7DBA9C}" type="presOf" srcId="{DE7494FA-45ED-4211-ABA0-7C2B6081966C}" destId="{B72AC0EF-4BB4-44A1-A55B-51BBC9F81CF8}" srcOrd="0" destOrd="0" presId="urn:microsoft.com/office/officeart/2005/8/layout/cycle6"/>
    <dgm:cxn modelId="{67D683B5-A5C3-4805-BD5F-126CFFA49F1D}" srcId="{F48DEB26-0067-4D28-8D40-BB4F268B5D2F}" destId="{E9D07F30-3F04-47DE-9B4F-B990AE019E35}" srcOrd="2" destOrd="0" parTransId="{2CB90BE1-EF7A-4BA9-9FBF-8C9B63C57FD3}" sibTransId="{1FCCEE04-105F-439B-A7C7-C0769691B12E}"/>
    <dgm:cxn modelId="{3DE0253D-B3B9-4ADE-ABBC-ED1122ADB848}" type="presOf" srcId="{CF2FEC97-AE21-4963-BAE1-7955F6B39213}" destId="{9C454601-4906-4D35-ACC4-D2AD05D137A3}" srcOrd="0" destOrd="0" presId="urn:microsoft.com/office/officeart/2005/8/layout/cycle6"/>
    <dgm:cxn modelId="{39CB8F2E-311E-4BCF-AFE9-48D7FD98532E}" type="presOf" srcId="{8999F238-B696-4491-88B8-A4CB78EA1C2A}" destId="{EF704D65-AFE6-4FE7-9404-A708A86274B6}" srcOrd="0" destOrd="0" presId="urn:microsoft.com/office/officeart/2005/8/layout/cycle6"/>
    <dgm:cxn modelId="{7115FE75-ED4E-4B51-9B53-68FB2DE7E3EF}" type="presOf" srcId="{1FCCEE04-105F-439B-A7C7-C0769691B12E}" destId="{4C9AB350-38B8-49D8-A1FF-0F933320AAC1}" srcOrd="0" destOrd="0" presId="urn:microsoft.com/office/officeart/2005/8/layout/cycle6"/>
    <dgm:cxn modelId="{2E3F48C7-B852-476C-A3CE-EE71B73C9130}" type="presOf" srcId="{2D78AB24-0B42-4C88-8E41-7ECF6347E3E2}" destId="{7F026900-02E5-4E43-AB46-9A54ED58F29F}" srcOrd="0" destOrd="0" presId="urn:microsoft.com/office/officeart/2005/8/layout/cycle6"/>
    <dgm:cxn modelId="{854ADA80-A06E-42CB-A405-923295090EBE}" type="presOf" srcId="{0681710C-E031-476A-95AA-CE27C92D2061}" destId="{196C0308-8AC3-48F5-B4A4-600410577F90}" srcOrd="0" destOrd="0" presId="urn:microsoft.com/office/officeart/2005/8/layout/cycle6"/>
    <dgm:cxn modelId="{EB63ACC7-86DC-40BB-BBAB-70A36EA797D1}" srcId="{F48DEB26-0067-4D28-8D40-BB4F268B5D2F}" destId="{2D78AB24-0B42-4C88-8E41-7ECF6347E3E2}" srcOrd="1" destOrd="0" parTransId="{352A78B7-742C-46D1-9819-5EA75D2225C4}" sibTransId="{D44CAB0E-7A60-4053-A529-A1305F297C0B}"/>
    <dgm:cxn modelId="{CBEF217D-11CB-40E9-80E6-CC5799D3DD62}" type="presOf" srcId="{E9D07F30-3F04-47DE-9B4F-B990AE019E35}" destId="{31E9092A-8CF9-4893-A679-1D5479EA1826}" srcOrd="0" destOrd="0" presId="urn:microsoft.com/office/officeart/2005/8/layout/cycle6"/>
    <dgm:cxn modelId="{97020D14-DF1D-4398-B0B5-58F803F39754}" type="presOf" srcId="{D44CAB0E-7A60-4053-A529-A1305F297C0B}" destId="{A2D1AC47-ACA9-45A9-A717-31F976567CF1}" srcOrd="0" destOrd="0" presId="urn:microsoft.com/office/officeart/2005/8/layout/cycle6"/>
    <dgm:cxn modelId="{E176F356-4CDC-4C19-9E27-7CCBE7EE8C16}" srcId="{F48DEB26-0067-4D28-8D40-BB4F268B5D2F}" destId="{6F9AFE21-CE31-4AA1-9B51-15B1E520BA0F}" srcOrd="5" destOrd="0" parTransId="{C96EAD2F-4971-48FD-9DE6-6CAC813FAE4C}" sibTransId="{DA779ED8-B141-41A3-8B93-F9B1593E986C}"/>
    <dgm:cxn modelId="{0A3D1949-593E-4918-9840-A4DBC05AB6C0}" type="presOf" srcId="{C277AA1B-6E4D-48EB-8388-FC81253D4B40}" destId="{417D8D37-295B-4A23-8B3C-65406C16EADF}" srcOrd="0" destOrd="0" presId="urn:microsoft.com/office/officeart/2005/8/layout/cycle6"/>
    <dgm:cxn modelId="{077BD27F-3C68-410E-ABF5-FE56EDB0C9D8}" type="presOf" srcId="{8B23A0E3-39E6-47B0-80C8-652CA65E48AD}" destId="{3666AFA9-D469-40D1-969F-428CE37E5A68}" srcOrd="0" destOrd="0" presId="urn:microsoft.com/office/officeart/2005/8/layout/cycle6"/>
    <dgm:cxn modelId="{87C59CF8-B62C-4F5A-9AE3-4C33B300B28E}" type="presOf" srcId="{333499E8-70D6-4F4C-866E-4F242B67CC97}" destId="{38CED72E-DDBA-49B7-A222-7DB51F38C91A}" srcOrd="0" destOrd="0" presId="urn:microsoft.com/office/officeart/2005/8/layout/cycle6"/>
    <dgm:cxn modelId="{3D6DA63D-F5AC-4208-89C8-808B95B4B055}" type="presOf" srcId="{E27F05AB-6694-4C17-84CB-0DE65D9C454A}" destId="{A3CDD2BD-1901-4D00-9087-057828BCBDF0}" srcOrd="0" destOrd="0" presId="urn:microsoft.com/office/officeart/2005/8/layout/cycle6"/>
    <dgm:cxn modelId="{C227F8C6-3F1E-4402-8F95-1E6CD3990C90}" srcId="{F48DEB26-0067-4D28-8D40-BB4F268B5D2F}" destId="{E27F05AB-6694-4C17-84CB-0DE65D9C454A}" srcOrd="3" destOrd="0" parTransId="{0DBB496A-EFB7-437F-B834-2B9DC414D505}" sibTransId="{333499E8-70D6-4F4C-866E-4F242B67CC97}"/>
    <dgm:cxn modelId="{C38D5BCB-240B-432A-8B13-99A3D3D93952}" type="presParOf" srcId="{EE0DFF58-5657-4A39-9E33-08B8638B3A1C}" destId="{EF704D65-AFE6-4FE7-9404-A708A86274B6}" srcOrd="0" destOrd="0" presId="urn:microsoft.com/office/officeart/2005/8/layout/cycle6"/>
    <dgm:cxn modelId="{955A309F-381E-4098-AD0F-A27D6482E70C}" type="presParOf" srcId="{EE0DFF58-5657-4A39-9E33-08B8638B3A1C}" destId="{D1865F53-EBBA-4DEC-B429-99A27113AE67}" srcOrd="1" destOrd="0" presId="urn:microsoft.com/office/officeart/2005/8/layout/cycle6"/>
    <dgm:cxn modelId="{FBE7EC46-8FD7-49D9-963D-B3A1FAD15DD1}" type="presParOf" srcId="{EE0DFF58-5657-4A39-9E33-08B8638B3A1C}" destId="{3666AFA9-D469-40D1-969F-428CE37E5A68}" srcOrd="2" destOrd="0" presId="urn:microsoft.com/office/officeart/2005/8/layout/cycle6"/>
    <dgm:cxn modelId="{F6AA81C6-CD91-455C-9982-3576F4F8ACE2}" type="presParOf" srcId="{EE0DFF58-5657-4A39-9E33-08B8638B3A1C}" destId="{7F026900-02E5-4E43-AB46-9A54ED58F29F}" srcOrd="3" destOrd="0" presId="urn:microsoft.com/office/officeart/2005/8/layout/cycle6"/>
    <dgm:cxn modelId="{C5511D3A-9938-4100-83CD-53BA96D8AB05}" type="presParOf" srcId="{EE0DFF58-5657-4A39-9E33-08B8638B3A1C}" destId="{679FA69F-A938-4696-971E-F20E936845C6}" srcOrd="4" destOrd="0" presId="urn:microsoft.com/office/officeart/2005/8/layout/cycle6"/>
    <dgm:cxn modelId="{5907D8D5-2246-40D6-BA2C-D082550FA54A}" type="presParOf" srcId="{EE0DFF58-5657-4A39-9E33-08B8638B3A1C}" destId="{A2D1AC47-ACA9-45A9-A717-31F976567CF1}" srcOrd="5" destOrd="0" presId="urn:microsoft.com/office/officeart/2005/8/layout/cycle6"/>
    <dgm:cxn modelId="{900F38F8-C54D-4383-A859-96528D6A9261}" type="presParOf" srcId="{EE0DFF58-5657-4A39-9E33-08B8638B3A1C}" destId="{31E9092A-8CF9-4893-A679-1D5479EA1826}" srcOrd="6" destOrd="0" presId="urn:microsoft.com/office/officeart/2005/8/layout/cycle6"/>
    <dgm:cxn modelId="{A2B533A1-57ED-4E46-842B-8B640D5267A6}" type="presParOf" srcId="{EE0DFF58-5657-4A39-9E33-08B8638B3A1C}" destId="{6E99CA28-673E-43DF-BA68-88687FF1DEB5}" srcOrd="7" destOrd="0" presId="urn:microsoft.com/office/officeart/2005/8/layout/cycle6"/>
    <dgm:cxn modelId="{9610C0C7-9534-40A0-AD68-9BAB8F61F709}" type="presParOf" srcId="{EE0DFF58-5657-4A39-9E33-08B8638B3A1C}" destId="{4C9AB350-38B8-49D8-A1FF-0F933320AAC1}" srcOrd="8" destOrd="0" presId="urn:microsoft.com/office/officeart/2005/8/layout/cycle6"/>
    <dgm:cxn modelId="{FC2FF107-20DC-4051-AC0D-AD7C7E2F3343}" type="presParOf" srcId="{EE0DFF58-5657-4A39-9E33-08B8638B3A1C}" destId="{A3CDD2BD-1901-4D00-9087-057828BCBDF0}" srcOrd="9" destOrd="0" presId="urn:microsoft.com/office/officeart/2005/8/layout/cycle6"/>
    <dgm:cxn modelId="{1037CBB8-730C-4A6C-8C28-7C2DA412427D}" type="presParOf" srcId="{EE0DFF58-5657-4A39-9E33-08B8638B3A1C}" destId="{4CE94429-C5D6-4786-901E-1264FEC55F98}" srcOrd="10" destOrd="0" presId="urn:microsoft.com/office/officeart/2005/8/layout/cycle6"/>
    <dgm:cxn modelId="{36752CA6-92A4-4A18-92CD-0DEC6A14F9FA}" type="presParOf" srcId="{EE0DFF58-5657-4A39-9E33-08B8638B3A1C}" destId="{38CED72E-DDBA-49B7-A222-7DB51F38C91A}" srcOrd="11" destOrd="0" presId="urn:microsoft.com/office/officeart/2005/8/layout/cycle6"/>
    <dgm:cxn modelId="{A0060D64-5817-43B5-9140-B17916F849FD}" type="presParOf" srcId="{EE0DFF58-5657-4A39-9E33-08B8638B3A1C}" destId="{83586AA8-B25D-4E6B-985E-4B4A38A0D708}" srcOrd="12" destOrd="0" presId="urn:microsoft.com/office/officeart/2005/8/layout/cycle6"/>
    <dgm:cxn modelId="{04080923-EE26-477E-9B7F-7C14B2AB00F5}" type="presParOf" srcId="{EE0DFF58-5657-4A39-9E33-08B8638B3A1C}" destId="{E3F0ACBF-212B-4B73-B122-F5ED959193C5}" srcOrd="13" destOrd="0" presId="urn:microsoft.com/office/officeart/2005/8/layout/cycle6"/>
    <dgm:cxn modelId="{7899F3D0-F1DC-4EDA-9048-BB2FC281A41A}" type="presParOf" srcId="{EE0DFF58-5657-4A39-9E33-08B8638B3A1C}" destId="{67317DB4-8741-4603-BC59-07904A6DAD26}" srcOrd="14" destOrd="0" presId="urn:microsoft.com/office/officeart/2005/8/layout/cycle6"/>
    <dgm:cxn modelId="{9B838FEB-3846-4CD3-AA91-C7F8BEFAB01D}" type="presParOf" srcId="{EE0DFF58-5657-4A39-9E33-08B8638B3A1C}" destId="{880B9861-21FC-4C19-BB8E-1185CF50BABC}" srcOrd="15" destOrd="0" presId="urn:microsoft.com/office/officeart/2005/8/layout/cycle6"/>
    <dgm:cxn modelId="{E1D02843-4F14-493C-8ED8-FD1E83A812E6}" type="presParOf" srcId="{EE0DFF58-5657-4A39-9E33-08B8638B3A1C}" destId="{C93FA344-8ADA-43DA-9FC3-480DE7356006}" srcOrd="16" destOrd="0" presId="urn:microsoft.com/office/officeart/2005/8/layout/cycle6"/>
    <dgm:cxn modelId="{ABA9458A-6095-4F5B-8A5D-B14BA1BE4CCE}" type="presParOf" srcId="{EE0DFF58-5657-4A39-9E33-08B8638B3A1C}" destId="{27186C7B-5DF9-490E-BDE2-ACBCB4C382C2}" srcOrd="17" destOrd="0" presId="urn:microsoft.com/office/officeart/2005/8/layout/cycle6"/>
    <dgm:cxn modelId="{55BF9C95-E731-4515-90E1-80DED8A12044}" type="presParOf" srcId="{EE0DFF58-5657-4A39-9E33-08B8638B3A1C}" destId="{417D8D37-295B-4A23-8B3C-65406C16EADF}" srcOrd="18" destOrd="0" presId="urn:microsoft.com/office/officeart/2005/8/layout/cycle6"/>
    <dgm:cxn modelId="{9A87DBCC-E9D5-4B12-9F36-B9FD4E99D8D5}" type="presParOf" srcId="{EE0DFF58-5657-4A39-9E33-08B8638B3A1C}" destId="{4A20AB41-745A-4708-BB9F-7655E5760E88}" srcOrd="19" destOrd="0" presId="urn:microsoft.com/office/officeart/2005/8/layout/cycle6"/>
    <dgm:cxn modelId="{71CF8534-8187-437A-ABDC-FAE6AD3451CD}" type="presParOf" srcId="{EE0DFF58-5657-4A39-9E33-08B8638B3A1C}" destId="{196C0308-8AC3-48F5-B4A4-600410577F90}" srcOrd="20" destOrd="0" presId="urn:microsoft.com/office/officeart/2005/8/layout/cycle6"/>
    <dgm:cxn modelId="{C2CAEC6C-7CE8-4F43-ACF0-44280CAFAA81}" type="presParOf" srcId="{EE0DFF58-5657-4A39-9E33-08B8638B3A1C}" destId="{9C454601-4906-4D35-ACC4-D2AD05D137A3}" srcOrd="21" destOrd="0" presId="urn:microsoft.com/office/officeart/2005/8/layout/cycle6"/>
    <dgm:cxn modelId="{A6827BA6-8C2E-45E7-B85F-B747B479A621}" type="presParOf" srcId="{EE0DFF58-5657-4A39-9E33-08B8638B3A1C}" destId="{29EE755B-2C02-451D-AA0F-2C588A4EDF01}" srcOrd="22" destOrd="0" presId="urn:microsoft.com/office/officeart/2005/8/layout/cycle6"/>
    <dgm:cxn modelId="{EBD712C5-FDE6-49B8-B108-7DFB52E3FCBE}" type="presParOf" srcId="{EE0DFF58-5657-4A39-9E33-08B8638B3A1C}" destId="{B72AC0EF-4BB4-44A1-A55B-51BBC9F81CF8}"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04D65-AFE6-4FE7-9404-A708A86274B6}">
      <dsp:nvSpPr>
        <dsp:cNvPr id="0" name=""/>
        <dsp:cNvSpPr/>
      </dsp:nvSpPr>
      <dsp:spPr>
        <a:xfrm>
          <a:off x="4319833" y="2769"/>
          <a:ext cx="1272959" cy="8274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rPr>
            <a:t>chlamydia</a:t>
          </a:r>
          <a:endParaRPr lang="en-GB" sz="1600" kern="1200" dirty="0">
            <a:solidFill>
              <a:schemeClr val="bg1"/>
            </a:solidFill>
          </a:endParaRPr>
        </a:p>
      </dsp:txBody>
      <dsp:txXfrm>
        <a:off x="4360224" y="43160"/>
        <a:ext cx="1192177" cy="746641"/>
      </dsp:txXfrm>
    </dsp:sp>
    <dsp:sp modelId="{3666AFA9-D469-40D1-969F-428CE37E5A68}">
      <dsp:nvSpPr>
        <dsp:cNvPr id="0" name=""/>
        <dsp:cNvSpPr/>
      </dsp:nvSpPr>
      <dsp:spPr>
        <a:xfrm>
          <a:off x="2161011" y="433711"/>
          <a:ext cx="5753368" cy="5753368"/>
        </a:xfrm>
        <a:custGeom>
          <a:avLst/>
          <a:gdLst/>
          <a:ahLst/>
          <a:cxnLst/>
          <a:rect l="0" t="0" r="0" b="0"/>
          <a:pathLst>
            <a:path>
              <a:moveTo>
                <a:pt x="3441533" y="56000"/>
              </a:moveTo>
              <a:arcTo wR="2876684" hR="2876684" stAng="16879430" swAng="11703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026900-02E5-4E43-AB46-9A54ED58F29F}">
      <dsp:nvSpPr>
        <dsp:cNvPr id="0" name=""/>
        <dsp:cNvSpPr/>
      </dsp:nvSpPr>
      <dsp:spPr>
        <a:xfrm>
          <a:off x="6393716" y="845332"/>
          <a:ext cx="1272959" cy="8274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rPr>
            <a:t>gonorrhoea</a:t>
          </a:r>
          <a:endParaRPr lang="en-GB" sz="1600" kern="1200" dirty="0">
            <a:solidFill>
              <a:schemeClr val="bg1"/>
            </a:solidFill>
          </a:endParaRPr>
        </a:p>
      </dsp:txBody>
      <dsp:txXfrm>
        <a:off x="6434107" y="885723"/>
        <a:ext cx="1192177" cy="746641"/>
      </dsp:txXfrm>
    </dsp:sp>
    <dsp:sp modelId="{A2D1AC47-ACA9-45A9-A717-31F976567CF1}">
      <dsp:nvSpPr>
        <dsp:cNvPr id="0" name=""/>
        <dsp:cNvSpPr/>
      </dsp:nvSpPr>
      <dsp:spPr>
        <a:xfrm>
          <a:off x="2023804" y="275971"/>
          <a:ext cx="5753368" cy="5753368"/>
        </a:xfrm>
        <a:custGeom>
          <a:avLst/>
          <a:gdLst/>
          <a:ahLst/>
          <a:cxnLst/>
          <a:rect l="0" t="0" r="0" b="0"/>
          <a:pathLst>
            <a:path>
              <a:moveTo>
                <a:pt x="5350110" y="1407848"/>
              </a:moveTo>
              <a:arcTo wR="2876684" hR="2876684" stAng="19757771" swAng="15222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E9092A-8CF9-4893-A679-1D5479EA1826}">
      <dsp:nvSpPr>
        <dsp:cNvPr id="0" name=""/>
        <dsp:cNvSpPr/>
      </dsp:nvSpPr>
      <dsp:spPr>
        <a:xfrm>
          <a:off x="7156988" y="2898089"/>
          <a:ext cx="1272959" cy="8274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rPr>
            <a:t>syphilis</a:t>
          </a:r>
          <a:endParaRPr lang="en-GB" sz="1600" kern="1200" dirty="0">
            <a:solidFill>
              <a:schemeClr val="bg1"/>
            </a:solidFill>
          </a:endParaRPr>
        </a:p>
      </dsp:txBody>
      <dsp:txXfrm>
        <a:off x="7197379" y="2938480"/>
        <a:ext cx="1192177" cy="746641"/>
      </dsp:txXfrm>
    </dsp:sp>
    <dsp:sp modelId="{4C9AB350-38B8-49D8-A1FF-0F933320AAC1}">
      <dsp:nvSpPr>
        <dsp:cNvPr id="0" name=""/>
        <dsp:cNvSpPr/>
      </dsp:nvSpPr>
      <dsp:spPr>
        <a:xfrm>
          <a:off x="2029089" y="493218"/>
          <a:ext cx="5753368" cy="5753368"/>
        </a:xfrm>
        <a:custGeom>
          <a:avLst/>
          <a:gdLst/>
          <a:ahLst/>
          <a:cxnLst/>
          <a:rect l="0" t="0" r="0" b="0"/>
          <a:pathLst>
            <a:path>
              <a:moveTo>
                <a:pt x="5729716" y="3244820"/>
              </a:moveTo>
              <a:arcTo wR="2876684" hR="2876684" stAng="441146" swAng="149097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CDD2BD-1901-4D00-9087-057828BCBDF0}">
      <dsp:nvSpPr>
        <dsp:cNvPr id="0" name=""/>
        <dsp:cNvSpPr/>
      </dsp:nvSpPr>
      <dsp:spPr>
        <a:xfrm>
          <a:off x="6353956" y="4913576"/>
          <a:ext cx="1272959" cy="8274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rPr>
            <a:t>hepatitis</a:t>
          </a:r>
          <a:endParaRPr lang="en-GB" sz="1600" kern="1200" dirty="0">
            <a:solidFill>
              <a:schemeClr val="bg1"/>
            </a:solidFill>
          </a:endParaRPr>
        </a:p>
      </dsp:txBody>
      <dsp:txXfrm>
        <a:off x="6394347" y="4953967"/>
        <a:ext cx="1192177" cy="746641"/>
      </dsp:txXfrm>
    </dsp:sp>
    <dsp:sp modelId="{38CED72E-DDBA-49B7-A222-7DB51F38C91A}">
      <dsp:nvSpPr>
        <dsp:cNvPr id="0" name=""/>
        <dsp:cNvSpPr/>
      </dsp:nvSpPr>
      <dsp:spPr>
        <a:xfrm>
          <a:off x="2079628" y="416481"/>
          <a:ext cx="5753368" cy="5753368"/>
        </a:xfrm>
        <a:custGeom>
          <a:avLst/>
          <a:gdLst/>
          <a:ahLst/>
          <a:cxnLst/>
          <a:rect l="0" t="0" r="0" b="0"/>
          <a:pathLst>
            <a:path>
              <a:moveTo>
                <a:pt x="4379734" y="5329469"/>
              </a:moveTo>
              <a:arcTo wR="2876684" hR="2876684" stAng="3510019" swAng="11117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586AA8-B25D-4E6B-985E-4B4A38A0D708}">
      <dsp:nvSpPr>
        <dsp:cNvPr id="0" name=""/>
        <dsp:cNvSpPr/>
      </dsp:nvSpPr>
      <dsp:spPr>
        <a:xfrm>
          <a:off x="4319833" y="5756138"/>
          <a:ext cx="1272959" cy="8274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rPr>
            <a:t>Genital warts</a:t>
          </a:r>
          <a:endParaRPr lang="en-GB" sz="1600" kern="1200" dirty="0">
            <a:solidFill>
              <a:schemeClr val="bg1"/>
            </a:solidFill>
          </a:endParaRPr>
        </a:p>
      </dsp:txBody>
      <dsp:txXfrm>
        <a:off x="4360224" y="5796529"/>
        <a:ext cx="1192177" cy="746641"/>
      </dsp:txXfrm>
    </dsp:sp>
    <dsp:sp modelId="{67317DB4-8741-4603-BC59-07904A6DAD26}">
      <dsp:nvSpPr>
        <dsp:cNvPr id="0" name=""/>
        <dsp:cNvSpPr/>
      </dsp:nvSpPr>
      <dsp:spPr>
        <a:xfrm>
          <a:off x="2196439" y="445565"/>
          <a:ext cx="5753368" cy="5753368"/>
        </a:xfrm>
        <a:custGeom>
          <a:avLst/>
          <a:gdLst/>
          <a:ahLst/>
          <a:cxnLst/>
          <a:rect l="0" t="0" r="0" b="0"/>
          <a:pathLst>
            <a:path>
              <a:moveTo>
                <a:pt x="2114196" y="5650477"/>
              </a:moveTo>
              <a:arcTo wR="2876684" hR="2876684" stAng="6322223" swAng="112184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0B9861-21FC-4C19-BB8E-1185CF50BABC}">
      <dsp:nvSpPr>
        <dsp:cNvPr id="0" name=""/>
        <dsp:cNvSpPr/>
      </dsp:nvSpPr>
      <dsp:spPr>
        <a:xfrm>
          <a:off x="2300483" y="4872447"/>
          <a:ext cx="1272959" cy="8274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rPr>
            <a:t>Thrush and BV </a:t>
          </a:r>
          <a:endParaRPr lang="en-GB" sz="1600" kern="1200" dirty="0">
            <a:solidFill>
              <a:schemeClr val="bg1"/>
            </a:solidFill>
          </a:endParaRPr>
        </a:p>
      </dsp:txBody>
      <dsp:txXfrm>
        <a:off x="2340874" y="4912838"/>
        <a:ext cx="1192177" cy="746641"/>
      </dsp:txXfrm>
    </dsp:sp>
    <dsp:sp modelId="{27186C7B-5DF9-490E-BDE2-ACBCB4C382C2}">
      <dsp:nvSpPr>
        <dsp:cNvPr id="0" name=""/>
        <dsp:cNvSpPr/>
      </dsp:nvSpPr>
      <dsp:spPr>
        <a:xfrm>
          <a:off x="2117438" y="402032"/>
          <a:ext cx="5753368" cy="5753368"/>
        </a:xfrm>
        <a:custGeom>
          <a:avLst/>
          <a:gdLst/>
          <a:ahLst/>
          <a:cxnLst/>
          <a:rect l="0" t="0" r="0" b="0"/>
          <a:pathLst>
            <a:path>
              <a:moveTo>
                <a:pt x="474828" y="4459845"/>
              </a:moveTo>
              <a:arcTo wR="2876684" hR="2876684" stAng="8796570" swAng="14972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7D8D37-295B-4A23-8B3C-65406C16EADF}">
      <dsp:nvSpPr>
        <dsp:cNvPr id="0" name=""/>
        <dsp:cNvSpPr/>
      </dsp:nvSpPr>
      <dsp:spPr>
        <a:xfrm>
          <a:off x="1482678" y="2860817"/>
          <a:ext cx="1272959" cy="8274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rPr>
            <a:t>Genital herpes</a:t>
          </a:r>
          <a:endParaRPr lang="en-GB" sz="1600" kern="1200" dirty="0">
            <a:solidFill>
              <a:schemeClr val="bg1"/>
            </a:solidFill>
          </a:endParaRPr>
        </a:p>
      </dsp:txBody>
      <dsp:txXfrm>
        <a:off x="1523069" y="2901208"/>
        <a:ext cx="1192177" cy="746641"/>
      </dsp:txXfrm>
    </dsp:sp>
    <dsp:sp modelId="{196C0308-8AC3-48F5-B4A4-600410577F90}">
      <dsp:nvSpPr>
        <dsp:cNvPr id="0" name=""/>
        <dsp:cNvSpPr/>
      </dsp:nvSpPr>
      <dsp:spPr>
        <a:xfrm>
          <a:off x="2130470" y="337297"/>
          <a:ext cx="5753368" cy="5753368"/>
        </a:xfrm>
        <a:custGeom>
          <a:avLst/>
          <a:gdLst/>
          <a:ahLst/>
          <a:cxnLst/>
          <a:rect l="0" t="0" r="0" b="0"/>
          <a:pathLst>
            <a:path>
              <a:moveTo>
                <a:pt x="23258" y="2511619"/>
              </a:moveTo>
              <a:arcTo wR="2876684" hR="2876684" stAng="11237446" swAng="141532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454601-4906-4D35-ACC4-D2AD05D137A3}">
      <dsp:nvSpPr>
        <dsp:cNvPr id="0" name=""/>
        <dsp:cNvSpPr/>
      </dsp:nvSpPr>
      <dsp:spPr>
        <a:xfrm>
          <a:off x="2234072" y="899860"/>
          <a:ext cx="1272959" cy="8274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rPr>
            <a:t>TV</a:t>
          </a:r>
          <a:endParaRPr lang="en-GB" sz="1600" kern="1200" dirty="0">
            <a:solidFill>
              <a:schemeClr val="bg1"/>
            </a:solidFill>
          </a:endParaRPr>
        </a:p>
      </dsp:txBody>
      <dsp:txXfrm>
        <a:off x="2274463" y="940251"/>
        <a:ext cx="1192177" cy="746641"/>
      </dsp:txXfrm>
    </dsp:sp>
    <dsp:sp modelId="{B72AC0EF-4BB4-44A1-A55B-51BBC9F81CF8}">
      <dsp:nvSpPr>
        <dsp:cNvPr id="0" name=""/>
        <dsp:cNvSpPr/>
      </dsp:nvSpPr>
      <dsp:spPr>
        <a:xfrm>
          <a:off x="2082540" y="415818"/>
          <a:ext cx="5753368" cy="5753368"/>
        </a:xfrm>
        <a:custGeom>
          <a:avLst/>
          <a:gdLst/>
          <a:ahLst/>
          <a:cxnLst/>
          <a:rect l="0" t="0" r="0" b="0"/>
          <a:pathLst>
            <a:path>
              <a:moveTo>
                <a:pt x="1288315" y="478268"/>
              </a:moveTo>
              <a:arcTo wR="2876684" hR="2876684" stAng="14189111" swAng="122789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4925" y="0"/>
            <a:ext cx="2941638" cy="496888"/>
          </a:xfrm>
          <a:prstGeom prst="rect">
            <a:avLst/>
          </a:prstGeom>
        </p:spPr>
        <p:txBody>
          <a:bodyPr vert="horz" lIns="91440" tIns="45720" rIns="91440" bIns="45720" rtlCol="0"/>
          <a:lstStyle>
            <a:lvl1pPr algn="r">
              <a:defRPr sz="1200"/>
            </a:lvl1pPr>
          </a:lstStyle>
          <a:p>
            <a:fld id="{A6145177-FB71-4721-A17E-BECA5CCBC461}" type="datetimeFigureOut">
              <a:rPr lang="en-GB" smtClean="0"/>
              <a:t>23/11/2017</a:t>
            </a:fld>
            <a:endParaRPr lang="en-GB" dirty="0"/>
          </a:p>
        </p:txBody>
      </p:sp>
      <p:sp>
        <p:nvSpPr>
          <p:cNvPr id="4" name="Footer Placeholder 3"/>
          <p:cNvSpPr>
            <a:spLocks noGrp="1"/>
          </p:cNvSpPr>
          <p:nvPr>
            <p:ph type="ftr" sz="quarter" idx="2"/>
          </p:nvPr>
        </p:nvSpPr>
        <p:spPr>
          <a:xfrm>
            <a:off x="0" y="9424988"/>
            <a:ext cx="2941638"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4925" y="9424988"/>
            <a:ext cx="2941638" cy="496887"/>
          </a:xfrm>
          <a:prstGeom prst="rect">
            <a:avLst/>
          </a:prstGeom>
        </p:spPr>
        <p:txBody>
          <a:bodyPr vert="horz" lIns="91440" tIns="45720" rIns="91440" bIns="45720" rtlCol="0" anchor="b"/>
          <a:lstStyle>
            <a:lvl1pPr algn="r">
              <a:defRPr sz="1200"/>
            </a:lvl1pPr>
          </a:lstStyle>
          <a:p>
            <a:fld id="{876D95CE-01F4-4389-87CC-EFE9F233D43F}" type="slidenum">
              <a:rPr lang="en-GB" smtClean="0"/>
              <a:t>‹#›</a:t>
            </a:fld>
            <a:endParaRPr lang="en-GB" dirty="0"/>
          </a:p>
        </p:txBody>
      </p:sp>
    </p:spTree>
    <p:extLst>
      <p:ext uri="{BB962C8B-B14F-4D97-AF65-F5344CB8AC3E}">
        <p14:creationId xmlns:p14="http://schemas.microsoft.com/office/powerpoint/2010/main" val="2616015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14400" y="744538"/>
            <a:ext cx="4959350" cy="3721100"/>
          </a:xfrm>
          <a:prstGeom prst="rect">
            <a:avLst/>
          </a:prstGeom>
        </p:spPr>
        <p:txBody>
          <a:bodyPr/>
          <a:lstStyle/>
          <a:p>
            <a:endParaRPr dirty="0"/>
          </a:p>
        </p:txBody>
      </p:sp>
      <p:sp>
        <p:nvSpPr>
          <p:cNvPr id="117" name="Shape 117"/>
          <p:cNvSpPr>
            <a:spLocks noGrp="1"/>
          </p:cNvSpPr>
          <p:nvPr>
            <p:ph type="body" sz="quarter" idx="1"/>
          </p:nvPr>
        </p:nvSpPr>
        <p:spPr>
          <a:xfrm>
            <a:off x="905087" y="4713645"/>
            <a:ext cx="4977977" cy="4465558"/>
          </a:xfrm>
          <a:prstGeom prst="rect">
            <a:avLst/>
          </a:prstGeom>
        </p:spPr>
        <p:txBody>
          <a:bodyPr/>
          <a:lstStyle/>
          <a:p>
            <a:endParaRPr/>
          </a:p>
        </p:txBody>
      </p:sp>
    </p:spTree>
    <p:extLst>
      <p:ext uri="{BB962C8B-B14F-4D97-AF65-F5344CB8AC3E}">
        <p14:creationId xmlns:p14="http://schemas.microsoft.com/office/powerpoint/2010/main" val="200494797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In 2012, an estimated 21,900 HIV positive people were unaware of their infection, the equivalent of 1 in 5 people living with HIV in the UK. In 2012, 6,360 people were newly diagnosed with HIV, and the largest number were among men who have sex with men (3,250) and heterosexual men and women (2,880). Infections acquired through other routes of transmission remain small. </a:t>
            </a:r>
          </a:p>
          <a:p>
            <a:pPr eaLnBrk="1" hangingPunct="1"/>
            <a:endParaRPr lang="en-GB" altLang="en-US" smtClean="0"/>
          </a:p>
          <a:p>
            <a:pPr eaLnBrk="1" hangingPunct="1"/>
            <a:r>
              <a:rPr lang="en-GB" altLang="en-US" smtClean="0"/>
              <a:t>Expansion of HIV screening and testing is a critical response to the challenge of controlling the HIV epidemic and reducing late HIV diagnosis. Programmes to increase HIV testing have been shown to be effective, cost-effective and provide a positive return on investment. </a:t>
            </a:r>
          </a:p>
          <a:p>
            <a:pPr eaLnBrk="1" hangingPunct="1"/>
            <a:endParaRPr lang="en-GB" altLang="en-US" smtClean="0"/>
          </a:p>
        </p:txBody>
      </p:sp>
      <p:sp>
        <p:nvSpPr>
          <p:cNvPr id="15364" name="Slide Number Placeholder 3"/>
          <p:cNvSpPr>
            <a:spLocks noGrp="1"/>
          </p:cNvSpPr>
          <p:nvPr>
            <p:ph type="sldNum" sz="quarter" idx="5"/>
          </p:nvPr>
        </p:nvSpPr>
        <p:spPr bwMode="auto">
          <a:xfrm>
            <a:off x="3844925" y="9424988"/>
            <a:ext cx="2941638"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EA25434-BFF2-41F1-923D-66FEF3731578}" type="slidenum">
              <a:rPr lang="en-GB" altLang="en-US">
                <a:solidFill>
                  <a:prstClr val="black"/>
                </a:solidFill>
                <a:latin typeface="Calibri" pitchFamily="34" charset="0"/>
              </a:rPr>
              <a:pPr/>
              <a:t>2</a:t>
            </a:fld>
            <a:endParaRPr lang="en-GB" altLang="en-US">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In GP surgeries and on admission to hospital where HIV prevalence in local population is high</a:t>
            </a:r>
          </a:p>
        </p:txBody>
      </p:sp>
      <p:sp>
        <p:nvSpPr>
          <p:cNvPr id="16388" name="Slide Number Placeholder 3"/>
          <p:cNvSpPr>
            <a:spLocks noGrp="1"/>
          </p:cNvSpPr>
          <p:nvPr>
            <p:ph type="sldNum" sz="quarter" idx="5"/>
          </p:nvPr>
        </p:nvSpPr>
        <p:spPr bwMode="auto">
          <a:xfrm>
            <a:off x="3844925" y="9424988"/>
            <a:ext cx="2941638"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58FAB6C-CB44-4C92-92CA-EAE22B47FF4C}" type="slidenum">
              <a:rPr lang="en-GB" altLang="en-US">
                <a:solidFill>
                  <a:prstClr val="black"/>
                </a:solidFill>
                <a:latin typeface="Calibri" pitchFamily="34" charset="0"/>
              </a:rPr>
              <a:pPr/>
              <a:t>4</a:t>
            </a:fld>
            <a:endParaRPr lang="en-GB" altLang="en-US">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17412" name="Slide Number Placeholder 3"/>
          <p:cNvSpPr>
            <a:spLocks noGrp="1"/>
          </p:cNvSpPr>
          <p:nvPr>
            <p:ph type="sldNum" sz="quarter" idx="5"/>
          </p:nvPr>
        </p:nvSpPr>
        <p:spPr bwMode="auto">
          <a:xfrm>
            <a:off x="3844925" y="9424988"/>
            <a:ext cx="2941638"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CC889AD-5C96-41F4-A066-C6B463C7D635}" type="slidenum">
              <a:rPr lang="en-GB" altLang="en-US">
                <a:solidFill>
                  <a:prstClr val="black"/>
                </a:solidFill>
                <a:latin typeface="Calibri" pitchFamily="34" charset="0"/>
              </a:rPr>
              <a:pPr/>
              <a:t>5</a:t>
            </a:fld>
            <a:endParaRPr lang="en-GB" altLang="en-US">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18436" name="Slide Number Placeholder 3"/>
          <p:cNvSpPr>
            <a:spLocks noGrp="1"/>
          </p:cNvSpPr>
          <p:nvPr>
            <p:ph type="sldNum" sz="quarter" idx="5"/>
          </p:nvPr>
        </p:nvSpPr>
        <p:spPr bwMode="auto">
          <a:xfrm>
            <a:off x="3844925" y="9424988"/>
            <a:ext cx="2941638"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BF8564F-F142-4EE9-BC5D-780A53FC0728}" type="slidenum">
              <a:rPr lang="en-GB" altLang="en-US">
                <a:solidFill>
                  <a:prstClr val="black"/>
                </a:solidFill>
                <a:latin typeface="Calibri" pitchFamily="34" charset="0"/>
              </a:rPr>
              <a:pPr/>
              <a:t>6</a:t>
            </a:fld>
            <a:endParaRPr lang="en-GB" altLang="en-US">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19460" name="Slide Number Placeholder 3"/>
          <p:cNvSpPr>
            <a:spLocks noGrp="1"/>
          </p:cNvSpPr>
          <p:nvPr>
            <p:ph type="sldNum" sz="quarter" idx="5"/>
          </p:nvPr>
        </p:nvSpPr>
        <p:spPr bwMode="auto">
          <a:xfrm>
            <a:off x="3844925" y="9424988"/>
            <a:ext cx="2941638"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F610740-965D-48C5-BCC1-313B5E5D14F1}" type="slidenum">
              <a:rPr lang="en-GB" altLang="en-US">
                <a:solidFill>
                  <a:prstClr val="black"/>
                </a:solidFill>
                <a:latin typeface="Calibri" pitchFamily="34" charset="0"/>
              </a:rPr>
              <a:pPr/>
              <a:t>9</a:t>
            </a:fld>
            <a:endParaRPr lang="en-GB" altLang="en-US">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6782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going to talk to you about partner notification </a:t>
            </a:r>
            <a:endParaRPr lang="en-GB" dirty="0"/>
          </a:p>
        </p:txBody>
      </p:sp>
    </p:spTree>
    <p:extLst>
      <p:ext uri="{BB962C8B-B14F-4D97-AF65-F5344CB8AC3E}">
        <p14:creationId xmlns:p14="http://schemas.microsoft.com/office/powerpoint/2010/main" val="3375171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dirty="0"/>
          </a:p>
        </p:txBody>
      </p:sp>
      <p:pic>
        <p:nvPicPr>
          <p:cNvPr id="6" name="Picture 5" descr="Trust_corporate_logos-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093" y="8864871"/>
            <a:ext cx="2916948" cy="638173"/>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047BCF-A0EE-4160-9823-0430A914DD50}" type="datetimeFigureOut">
              <a:rPr lang="en-GB">
                <a:solidFill>
                  <a:srgbClr val="000000"/>
                </a:solidFill>
              </a:rPr>
              <a:pPr>
                <a:defRPr/>
              </a:pPr>
              <a:t>23/11/2017</a:t>
            </a:fld>
            <a:endParaRPr lang="en-GB">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7D078524-C35F-441B-A4D9-97EB6C38B3F4}" type="slidenum">
              <a:rPr lang="en-GB" altLang="en-US">
                <a:solidFill>
                  <a:srgbClr val="D1282E"/>
                </a:solidFill>
              </a:rPr>
              <a:pPr>
                <a:defRPr/>
              </a:pPr>
              <a:t>‹#›</a:t>
            </a:fld>
            <a:endParaRPr lang="en-GB" altLang="en-US">
              <a:solidFill>
                <a:srgbClr val="D1282E"/>
              </a:solidFill>
            </a:endParaRPr>
          </a:p>
        </p:txBody>
      </p:sp>
    </p:spTree>
    <p:extLst>
      <p:ext uri="{BB962C8B-B14F-4D97-AF65-F5344CB8AC3E}">
        <p14:creationId xmlns:p14="http://schemas.microsoft.com/office/powerpoint/2010/main" val="65412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929386-9A7F-480B-93E8-3D0C0C6E6728}" type="datetimeFigureOut">
              <a:rPr lang="en-GB">
                <a:solidFill>
                  <a:srgbClr val="000000"/>
                </a:solidFill>
              </a:rPr>
              <a:pPr>
                <a:defRPr/>
              </a:pPr>
              <a:t>23/11/2017</a:t>
            </a:fld>
            <a:endParaRPr lang="en-GB">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pPr>
              <a:defRPr/>
            </a:pPr>
            <a:fld id="{BE86E3E1-3072-4D4B-A37D-6785164AA054}" type="slidenum">
              <a:rPr lang="en-GB" altLang="en-US">
                <a:solidFill>
                  <a:srgbClr val="D1282E"/>
                </a:solidFill>
              </a:rPr>
              <a:pPr>
                <a:defRPr/>
              </a:pPr>
              <a:t>‹#›</a:t>
            </a:fld>
            <a:endParaRPr lang="en-GB" altLang="en-US">
              <a:solidFill>
                <a:srgbClr val="D1282E"/>
              </a:solidFill>
            </a:endParaRPr>
          </a:p>
        </p:txBody>
      </p:sp>
    </p:spTree>
    <p:extLst>
      <p:ext uri="{BB962C8B-B14F-4D97-AF65-F5344CB8AC3E}">
        <p14:creationId xmlns:p14="http://schemas.microsoft.com/office/powerpoint/2010/main" val="1106871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4516" y="2275840"/>
            <a:ext cx="7270044" cy="6372352"/>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0241" y="2275840"/>
            <a:ext cx="4278490" cy="6372352"/>
          </a:xfrm>
        </p:spPr>
        <p:txBody>
          <a:bodyPr>
            <a:normAutofit/>
          </a:bodyPr>
          <a:lstStyle>
            <a:lvl1pPr marL="0" indent="0">
              <a:buNone/>
              <a:defRPr sz="23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FDCC2DB8-6E25-4CAC-BB8B-B0998635813F}" type="datetimeFigureOut">
              <a:rPr lang="en-GB">
                <a:solidFill>
                  <a:srgbClr val="000000"/>
                </a:solidFill>
              </a:rPr>
              <a:pPr>
                <a:defRPr/>
              </a:pPr>
              <a:t>23/11/2017</a:t>
            </a:fld>
            <a:endParaRPr lang="en-GB">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3ADB5CB4-DBE3-4FCE-96B8-2CD07B36CEBB}" type="slidenum">
              <a:rPr lang="en-GB" altLang="en-US">
                <a:solidFill>
                  <a:srgbClr val="D1282E"/>
                </a:solidFill>
              </a:rPr>
              <a:pPr>
                <a:defRPr/>
              </a:pPr>
              <a:t>‹#›</a:t>
            </a:fld>
            <a:endParaRPr lang="en-GB" altLang="en-US">
              <a:solidFill>
                <a:srgbClr val="D1282E"/>
              </a:solidFill>
            </a:endParaRPr>
          </a:p>
        </p:txBody>
      </p:sp>
    </p:spTree>
    <p:extLst>
      <p:ext uri="{BB962C8B-B14F-4D97-AF65-F5344CB8AC3E}">
        <p14:creationId xmlns:p14="http://schemas.microsoft.com/office/powerpoint/2010/main" val="70321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2801601" y="6892996"/>
            <a:ext cx="203200" cy="28606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914400" hangingPunct="1">
              <a:defRPr/>
            </a:pPr>
            <a:endParaRPr lang="en-US" sz="1800" kern="1200">
              <a:solidFill>
                <a:srgbClr val="FFFFFF"/>
              </a:solidFill>
            </a:endParaRPr>
          </a:p>
        </p:txBody>
      </p:sp>
      <p:sp>
        <p:nvSpPr>
          <p:cNvPr id="6" name="Rectangle 5"/>
          <p:cNvSpPr/>
          <p:nvPr/>
        </p:nvSpPr>
        <p:spPr>
          <a:xfrm>
            <a:off x="12801601" y="0"/>
            <a:ext cx="203200" cy="68929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914400" hangingPunct="1">
              <a:defRPr/>
            </a:pPr>
            <a:endParaRPr lang="en-US" sz="1800" kern="1200">
              <a:solidFill>
                <a:srgbClr val="FFFFFF"/>
              </a:solidFill>
            </a:endParaRPr>
          </a:p>
        </p:txBody>
      </p:sp>
      <p:sp>
        <p:nvSpPr>
          <p:cNvPr id="3" name="Picture Placeholder 2"/>
          <p:cNvSpPr>
            <a:spLocks noGrp="1"/>
          </p:cNvSpPr>
          <p:nvPr>
            <p:ph type="pic" idx="1"/>
          </p:nvPr>
        </p:nvSpPr>
        <p:spPr>
          <a:xfrm>
            <a:off x="-1" y="0"/>
            <a:ext cx="12801247" cy="6892544"/>
          </a:xfrm>
          <a:solidFill>
            <a:schemeClr val="bg1">
              <a:lumMod val="75000"/>
            </a:schemeClr>
          </a:solidFill>
        </p:spPr>
        <p:txBody>
          <a:bodyPr rtlCol="0">
            <a:normAutofit/>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50240" y="8128000"/>
            <a:ext cx="11595947" cy="650240"/>
          </a:xfrm>
        </p:spPr>
        <p:txBody>
          <a:bodyPr/>
          <a:lstStyle>
            <a:lvl1pPr marL="0" indent="0">
              <a:buNone/>
              <a:defRPr sz="23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8" name="Title 7"/>
          <p:cNvSpPr>
            <a:spLocks noGrp="1"/>
          </p:cNvSpPr>
          <p:nvPr>
            <p:ph type="title"/>
          </p:nvPr>
        </p:nvSpPr>
        <p:spPr>
          <a:xfrm>
            <a:off x="650240" y="7044267"/>
            <a:ext cx="11595947" cy="1083733"/>
          </a:xfrm>
        </p:spPr>
        <p:txBody>
          <a:bodyPr anchor="t"/>
          <a:lstStyle>
            <a:lvl1pPr>
              <a:defRPr sz="46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BE589CBB-CF24-42ED-A30B-026A1F0EB19B}" type="datetimeFigureOut">
              <a:rPr lang="en-GB">
                <a:solidFill>
                  <a:srgbClr val="000000"/>
                </a:solidFill>
              </a:rPr>
              <a:pPr>
                <a:defRPr/>
              </a:pPr>
              <a:t>23/11/2017</a:t>
            </a:fld>
            <a:endParaRPr lang="en-GB">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50B7DCFB-473B-421A-9233-7195B0BCB1B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80906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1022CB-3806-4C48-8E59-21BC088993AD}" type="datetimeFigureOut">
              <a:rPr lang="en-GB">
                <a:solidFill>
                  <a:srgbClr val="000000"/>
                </a:solidFill>
              </a:rPr>
              <a:pPr>
                <a:defRPr/>
              </a:pPr>
              <a:t>23/11/2017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B3E2D98-9280-4118-A220-EABE8FEE9DF4}" type="slidenum">
              <a:rPr lang="en-GB" altLang="en-US">
                <a:solidFill>
                  <a:srgbClr val="D1282E"/>
                </a:solidFill>
              </a:rPr>
              <a:pPr>
                <a:defRPr/>
              </a:pPr>
              <a:t>‹#›</a:t>
            </a:fld>
            <a:endParaRPr lang="en-GB" altLang="en-US">
              <a:solidFill>
                <a:srgbClr val="D1282E"/>
              </a:solidFill>
            </a:endParaRPr>
          </a:p>
        </p:txBody>
      </p:sp>
    </p:spTree>
    <p:extLst>
      <p:ext uri="{BB962C8B-B14F-4D97-AF65-F5344CB8AC3E}">
        <p14:creationId xmlns:p14="http://schemas.microsoft.com/office/powerpoint/2010/main" val="2243756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591020-4DA5-44DF-9245-6B7CF296DD4A}" type="datetimeFigureOut">
              <a:rPr lang="en-GB">
                <a:solidFill>
                  <a:srgbClr val="000000"/>
                </a:solidFill>
              </a:rPr>
              <a:pPr>
                <a:defRPr/>
              </a:pPr>
              <a:t>23/11/2017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24ED256-1F6C-486E-AA25-630B77A771F5}" type="slidenum">
              <a:rPr lang="en-GB" altLang="en-US">
                <a:solidFill>
                  <a:srgbClr val="D1282E"/>
                </a:solidFill>
              </a:rPr>
              <a:pPr>
                <a:defRPr/>
              </a:pPr>
              <a:t>‹#›</a:t>
            </a:fld>
            <a:endParaRPr lang="en-GB" altLang="en-US">
              <a:solidFill>
                <a:srgbClr val="D1282E"/>
              </a:solidFill>
            </a:endParaRPr>
          </a:p>
        </p:txBody>
      </p:sp>
    </p:spTree>
    <p:extLst>
      <p:ext uri="{BB962C8B-B14F-4D97-AF65-F5344CB8AC3E}">
        <p14:creationId xmlns:p14="http://schemas.microsoft.com/office/powerpoint/2010/main" val="86451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462311764"/>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29613513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2801601" y="6892996"/>
            <a:ext cx="203200" cy="28606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914400" hangingPunct="1">
              <a:defRPr/>
            </a:pPr>
            <a:endParaRPr lang="en-US" sz="1800" kern="1200">
              <a:solidFill>
                <a:srgbClr val="FFFFFF"/>
              </a:solidFill>
            </a:endParaRPr>
          </a:p>
        </p:txBody>
      </p:sp>
      <p:sp>
        <p:nvSpPr>
          <p:cNvPr id="5" name="Rectangle 4"/>
          <p:cNvSpPr/>
          <p:nvPr/>
        </p:nvSpPr>
        <p:spPr>
          <a:xfrm>
            <a:off x="12801601" y="0"/>
            <a:ext cx="203200" cy="68929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914400" hangingPunct="1">
              <a:defRPr/>
            </a:pPr>
            <a:endParaRPr lang="en-US" sz="1800" kern="1200">
              <a:solidFill>
                <a:srgbClr val="FFFFFF"/>
              </a:solidFill>
            </a:endParaRPr>
          </a:p>
        </p:txBody>
      </p:sp>
      <p:sp>
        <p:nvSpPr>
          <p:cNvPr id="2" name="Title 1"/>
          <p:cNvSpPr>
            <a:spLocks noGrp="1"/>
          </p:cNvSpPr>
          <p:nvPr>
            <p:ph type="ctrTitle"/>
          </p:nvPr>
        </p:nvSpPr>
        <p:spPr>
          <a:xfrm>
            <a:off x="650240" y="325120"/>
            <a:ext cx="11054080" cy="6502399"/>
          </a:xfrm>
        </p:spPr>
        <p:txBody>
          <a:bodyPr anchor="ctr">
            <a:noAutofit/>
          </a:bodyPr>
          <a:lstStyle>
            <a:lvl1pPr>
              <a:lnSpc>
                <a:spcPct val="100000"/>
              </a:lnSpc>
              <a:defRPr sz="12500" spc="-114"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50240" y="6827520"/>
            <a:ext cx="9753600" cy="1300480"/>
          </a:xfrm>
        </p:spPr>
        <p:txBody>
          <a:bodyPr/>
          <a:lstStyle>
            <a:lvl1pPr marL="0" indent="0" algn="l">
              <a:buNone/>
              <a:defRPr b="0" cap="all" spc="171" baseline="0">
                <a:solidFill>
                  <a:schemeClr val="tx2"/>
                </a:solidFill>
                <a:latin typeface="+mj-lt"/>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1563FDA5-B641-4A0E-B5D7-6A632C2E4F76}" type="datetimeFigureOut">
              <a:rPr lang="en-GB">
                <a:solidFill>
                  <a:srgbClr val="000000"/>
                </a:solidFill>
              </a:rPr>
              <a:pPr>
                <a:defRPr/>
              </a:pPr>
              <a:t>23/11/2017</a:t>
            </a:fld>
            <a:endParaRPr lang="en-GB">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7A8ABC0B-1C0F-4F97-A73D-715EB44F162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707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74E1CCA-EDFC-4863-851F-C1A68CF73069}" type="datetimeFigureOut">
              <a:rPr lang="en-GB">
                <a:solidFill>
                  <a:srgbClr val="000000"/>
                </a:solidFill>
              </a:rPr>
              <a:pPr>
                <a:defRPr/>
              </a:pPr>
              <a:t>23/11/2017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2F77D3B-9A02-4D71-B561-E46DDB19B53B}" type="slidenum">
              <a:rPr lang="en-GB" altLang="en-US">
                <a:solidFill>
                  <a:srgbClr val="D1282E"/>
                </a:solidFill>
              </a:rPr>
              <a:pPr>
                <a:defRPr/>
              </a:pPr>
              <a:t>‹#›</a:t>
            </a:fld>
            <a:endParaRPr lang="en-GB" altLang="en-US">
              <a:solidFill>
                <a:srgbClr val="D1282E"/>
              </a:solidFill>
            </a:endParaRPr>
          </a:p>
        </p:txBody>
      </p:sp>
    </p:spTree>
    <p:extLst>
      <p:ext uri="{BB962C8B-B14F-4D97-AF65-F5344CB8AC3E}">
        <p14:creationId xmlns:p14="http://schemas.microsoft.com/office/powerpoint/2010/main" val="394943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240" y="2059094"/>
            <a:ext cx="11054080" cy="6145671"/>
          </a:xfrm>
        </p:spPr>
        <p:txBody>
          <a:bodyPr anchor="ctr">
            <a:noAutofit/>
          </a:bodyPr>
          <a:lstStyle>
            <a:lvl1pPr algn="l">
              <a:lnSpc>
                <a:spcPct val="100000"/>
              </a:lnSpc>
              <a:defRPr sz="12500" b="0" cap="all" spc="-114"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50240" y="325121"/>
            <a:ext cx="11054080" cy="1517227"/>
          </a:xfrm>
        </p:spPr>
        <p:txBody>
          <a:bodyPr anchor="b"/>
          <a:lstStyle>
            <a:lvl1pPr marL="0" indent="0">
              <a:buNone/>
              <a:defRPr sz="2800" b="0" cap="all" spc="171" baseline="0">
                <a:solidFill>
                  <a:schemeClr val="tx2"/>
                </a:solidFill>
                <a:latin typeface="+mj-lt"/>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3C13902-97BF-4429-9BEA-C90A45F3AE2F}" type="datetimeFigureOut">
              <a:rPr lang="en-GB">
                <a:solidFill>
                  <a:srgbClr val="000000"/>
                </a:solidFill>
              </a:rPr>
              <a:pPr>
                <a:defRPr/>
              </a:pPr>
              <a:t>23/11/2017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B60F856A-18FF-4280-B3E6-FEEC2DA40174}" type="slidenum">
              <a:rPr lang="en-GB" altLang="en-US">
                <a:solidFill>
                  <a:srgbClr val="D1282E"/>
                </a:solidFill>
              </a:rPr>
              <a:pPr>
                <a:defRPr/>
              </a:pPr>
              <a:t>‹#›</a:t>
            </a:fld>
            <a:endParaRPr lang="en-GB" altLang="en-US">
              <a:solidFill>
                <a:srgbClr val="D1282E"/>
              </a:solidFill>
            </a:endParaRPr>
          </a:p>
        </p:txBody>
      </p:sp>
    </p:spTree>
    <p:extLst>
      <p:ext uri="{BB962C8B-B14F-4D97-AF65-F5344CB8AC3E}">
        <p14:creationId xmlns:p14="http://schemas.microsoft.com/office/powerpoint/2010/main" val="323956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19189" y="2239716"/>
            <a:ext cx="4681728"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239339" y="2239716"/>
            <a:ext cx="4681728"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6B436A9-088E-482F-A771-B438DEE1D37E}" type="datetimeFigureOut">
              <a:rPr lang="en-GB">
                <a:solidFill>
                  <a:srgbClr val="000000"/>
                </a:solidFill>
              </a:rPr>
              <a:pPr>
                <a:defRPr/>
              </a:pPr>
              <a:t>23/11/2017</a:t>
            </a:fld>
            <a:endParaRPr lang="en-GB">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987ED82E-F2B6-44D1-B8EF-C7229A0C0017}" type="slidenum">
              <a:rPr lang="en-GB" altLang="en-US">
                <a:solidFill>
                  <a:srgbClr val="D1282E"/>
                </a:solidFill>
              </a:rPr>
              <a:pPr>
                <a:defRPr/>
              </a:pPr>
              <a:t>‹#›</a:t>
            </a:fld>
            <a:endParaRPr lang="en-GB" altLang="en-US">
              <a:solidFill>
                <a:srgbClr val="D1282E"/>
              </a:solidFill>
            </a:endParaRPr>
          </a:p>
        </p:txBody>
      </p:sp>
    </p:spTree>
    <p:extLst>
      <p:ext uri="{BB962C8B-B14F-4D97-AF65-F5344CB8AC3E}">
        <p14:creationId xmlns:p14="http://schemas.microsoft.com/office/powerpoint/2010/main" val="49104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314854" y="2236825"/>
            <a:ext cx="4681728" cy="909884"/>
          </a:xfrm>
        </p:spPr>
        <p:txBody>
          <a:bodyPr anchor="b">
            <a:noAutofit/>
          </a:bodyPr>
          <a:lstStyle>
            <a:lvl1pPr marL="0" indent="0">
              <a:buNone/>
              <a:defRPr sz="2600" b="0" cap="all" spc="142" baseline="0">
                <a:solidFill>
                  <a:schemeClr val="tx1"/>
                </a:solidFill>
                <a:latin typeface="+mj-lt"/>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2314854" y="3213321"/>
            <a:ext cx="4681728" cy="5462016"/>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243674" y="2236825"/>
            <a:ext cx="4681728" cy="909884"/>
          </a:xfrm>
        </p:spPr>
        <p:txBody>
          <a:bodyPr anchor="b">
            <a:noAutofit/>
          </a:bodyPr>
          <a:lstStyle>
            <a:lvl1pPr marL="0" indent="0">
              <a:buNone/>
              <a:defRPr lang="en-US" sz="2600" b="0" kern="1200" cap="all" spc="142" baseline="0" dirty="0" smtClean="0">
                <a:solidFill>
                  <a:schemeClr val="tx1"/>
                </a:solidFill>
                <a:latin typeface="+mj-lt"/>
                <a:ea typeface="+mn-ea"/>
                <a:cs typeface="+mn-cs"/>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243674" y="3213321"/>
            <a:ext cx="4681728" cy="5462016"/>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EB6F484-54F0-4A60-B39A-1288013ECEE2}" type="datetimeFigureOut">
              <a:rPr lang="en-GB">
                <a:solidFill>
                  <a:srgbClr val="000000"/>
                </a:solidFill>
              </a:rPr>
              <a:pPr>
                <a:defRPr/>
              </a:pPr>
              <a:t>23/11/2017</a:t>
            </a:fld>
            <a:endParaRPr lang="en-GB">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pPr>
              <a:defRPr/>
            </a:pPr>
            <a:fld id="{ABBC1824-B440-494C-9B1F-EC923F0DA554}" type="slidenum">
              <a:rPr lang="en-GB" altLang="en-US">
                <a:solidFill>
                  <a:srgbClr val="D1282E"/>
                </a:solidFill>
              </a:rPr>
              <a:pPr>
                <a:defRPr/>
              </a:pPr>
              <a:t>‹#›</a:t>
            </a:fld>
            <a:endParaRPr lang="en-GB" altLang="en-US">
              <a:solidFill>
                <a:srgbClr val="D1282E"/>
              </a:solidFill>
            </a:endParaRPr>
          </a:p>
        </p:txBody>
      </p:sp>
    </p:spTree>
    <p:extLst>
      <p:ext uri="{BB962C8B-B14F-4D97-AF65-F5344CB8AC3E}">
        <p14:creationId xmlns:p14="http://schemas.microsoft.com/office/powerpoint/2010/main" val="3952413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dirty="0"/>
          </a:p>
        </p:txBody>
      </p:sp>
      <p:pic>
        <p:nvPicPr>
          <p:cNvPr id="5" name="Picture 4" descr="ring.png"/>
          <p:cNvPicPr>
            <a:picLocks noChangeAspect="1"/>
          </p:cNvPicPr>
          <p:nvPr userDrawn="1"/>
        </p:nvPicPr>
        <p:blipFill>
          <a:blip r:embed="rId6">
            <a:alphaModFix amt="10000"/>
            <a:extLst>
              <a:ext uri="{28A0092B-C50C-407E-A947-70E740481C1C}">
                <a14:useLocalDpi xmlns:a14="http://schemas.microsoft.com/office/drawing/2010/main" val="0"/>
              </a:ext>
            </a:extLst>
          </a:blip>
          <a:stretch>
            <a:fillRect/>
          </a:stretch>
        </p:blipFill>
        <p:spPr>
          <a:xfrm>
            <a:off x="5805830" y="4302817"/>
            <a:ext cx="7725922" cy="60080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transition spd="med"/>
  <p:timing>
    <p:tnLst>
      <p:par>
        <p:cTn id="1" dur="indefinite" restart="never" nodeType="tmRoot"/>
      </p:par>
    </p:tnLst>
  </p:timing>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216747"/>
            <a:ext cx="8236373" cy="1950720"/>
          </a:xfrm>
          <a:prstGeom prst="rect">
            <a:avLst/>
          </a:prstGeom>
        </p:spPr>
        <p:txBody>
          <a:bodyPr vert="horz" lIns="130046" tIns="65023" rIns="130046" bIns="65023"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50240" y="2492588"/>
            <a:ext cx="10837333" cy="622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0240" y="8778240"/>
            <a:ext cx="4876800" cy="433493"/>
          </a:xfrm>
          <a:prstGeom prst="rect">
            <a:avLst/>
          </a:prstGeom>
        </p:spPr>
        <p:txBody>
          <a:bodyPr vert="horz" lIns="130046" tIns="65023" rIns="130046" bIns="0" rtlCol="0" anchor="b"/>
          <a:lstStyle>
            <a:lvl1pPr algn="l" eaLnBrk="1" fontAlgn="auto" hangingPunct="1">
              <a:spcBef>
                <a:spcPts val="0"/>
              </a:spcBef>
              <a:spcAft>
                <a:spcPts val="0"/>
              </a:spcAft>
              <a:defRPr sz="1400">
                <a:solidFill>
                  <a:schemeClr val="tx1"/>
                </a:solidFill>
                <a:latin typeface="+mn-lt"/>
                <a:cs typeface="+mn-cs"/>
              </a:defRPr>
            </a:lvl1pPr>
          </a:lstStyle>
          <a:p>
            <a:pPr defTabSz="914400">
              <a:defRPr/>
            </a:pPr>
            <a:fld id="{F8DF0FC3-A0EB-4FBE-81FF-0D0A5C3AFB01}" type="datetimeFigureOut">
              <a:rPr lang="en-GB" kern="1200">
                <a:solidFill>
                  <a:srgbClr val="000000"/>
                </a:solidFill>
              </a:rPr>
              <a:pPr defTabSz="914400">
                <a:defRPr/>
              </a:pPr>
              <a:t>23/11/2017</a:t>
            </a:fld>
            <a:endParaRPr lang="en-GB" kern="1200">
              <a:solidFill>
                <a:srgbClr val="000000"/>
              </a:solidFill>
            </a:endParaRPr>
          </a:p>
        </p:txBody>
      </p:sp>
      <p:sp>
        <p:nvSpPr>
          <p:cNvPr id="5" name="Footer Placeholder 4"/>
          <p:cNvSpPr>
            <a:spLocks noGrp="1"/>
          </p:cNvSpPr>
          <p:nvPr>
            <p:ph type="ftr" sz="quarter" idx="3"/>
          </p:nvPr>
        </p:nvSpPr>
        <p:spPr>
          <a:xfrm>
            <a:off x="650240" y="9234312"/>
            <a:ext cx="4876800" cy="404143"/>
          </a:xfrm>
          <a:prstGeom prst="rect">
            <a:avLst/>
          </a:prstGeom>
        </p:spPr>
        <p:txBody>
          <a:bodyPr vert="horz" lIns="130046" tIns="65023" rIns="130046" bIns="65023" rtlCol="0" anchor="t"/>
          <a:lstStyle>
            <a:lvl1pPr algn="l" eaLnBrk="1" fontAlgn="auto" hangingPunct="1">
              <a:spcBef>
                <a:spcPts val="0"/>
              </a:spcBef>
              <a:spcAft>
                <a:spcPts val="0"/>
              </a:spcAft>
              <a:defRPr sz="1400">
                <a:solidFill>
                  <a:schemeClr val="tx1"/>
                </a:solidFill>
                <a:latin typeface="+mn-lt"/>
                <a:cs typeface="+mn-cs"/>
              </a:defRPr>
            </a:lvl1pPr>
          </a:lstStyle>
          <a:p>
            <a:pPr defTabSz="914400">
              <a:defRPr/>
            </a:pPr>
            <a:endParaRPr lang="en-GB" kern="1200">
              <a:solidFill>
                <a:srgbClr val="000000"/>
              </a:solidFill>
            </a:endParaRPr>
          </a:p>
        </p:txBody>
      </p:sp>
      <p:sp>
        <p:nvSpPr>
          <p:cNvPr id="6" name="Slide Number Placeholder 5"/>
          <p:cNvSpPr>
            <a:spLocks noGrp="1"/>
          </p:cNvSpPr>
          <p:nvPr>
            <p:ph type="sldNum" sz="quarter" idx="4"/>
          </p:nvPr>
        </p:nvSpPr>
        <p:spPr>
          <a:xfrm rot="16200000">
            <a:off x="11700934" y="8370711"/>
            <a:ext cx="1871698" cy="519289"/>
          </a:xfrm>
          <a:prstGeom prst="rect">
            <a:avLst/>
          </a:prstGeom>
        </p:spPr>
        <p:txBody>
          <a:bodyPr vert="horz" wrap="square" lIns="130046" tIns="65023" rIns="130046" bIns="65023" numCol="1" anchor="ctr" anchorCtr="0" compatLnSpc="1">
            <a:prstTxWarp prst="textNoShape">
              <a:avLst/>
            </a:prstTxWarp>
          </a:bodyPr>
          <a:lstStyle>
            <a:lvl1pPr eaLnBrk="1" hangingPunct="1">
              <a:defRPr sz="3400" b="1">
                <a:solidFill>
                  <a:schemeClr val="tx2"/>
                </a:solidFill>
              </a:defRPr>
            </a:lvl1pPr>
          </a:lstStyle>
          <a:p>
            <a:pPr algn="l" defTabSz="914400" fontAlgn="base">
              <a:spcBef>
                <a:spcPct val="0"/>
              </a:spcBef>
              <a:spcAft>
                <a:spcPct val="0"/>
              </a:spcAft>
              <a:defRPr/>
            </a:pPr>
            <a:fld id="{4393B058-3EDF-479A-9699-DF1C13F12DA5}" type="slidenum">
              <a:rPr lang="en-GB" altLang="en-US" kern="1200">
                <a:solidFill>
                  <a:srgbClr val="D1282E"/>
                </a:solidFill>
                <a:cs typeface="Arial" charset="0"/>
              </a:rPr>
              <a:pPr algn="l" defTabSz="914400" fontAlgn="base">
                <a:spcBef>
                  <a:spcPct val="0"/>
                </a:spcBef>
                <a:spcAft>
                  <a:spcPct val="0"/>
                </a:spcAft>
                <a:defRPr/>
              </a:pPr>
              <a:t>‹#›</a:t>
            </a:fld>
            <a:endParaRPr lang="en-GB" altLang="en-US" kern="1200">
              <a:solidFill>
                <a:srgbClr val="D1282E"/>
              </a:solidFill>
              <a:cs typeface="Arial" charset="0"/>
            </a:endParaRPr>
          </a:p>
        </p:txBody>
      </p:sp>
      <p:sp>
        <p:nvSpPr>
          <p:cNvPr id="7" name="Rectangle 6"/>
          <p:cNvSpPr/>
          <p:nvPr/>
        </p:nvSpPr>
        <p:spPr>
          <a:xfrm>
            <a:off x="12801601" y="0"/>
            <a:ext cx="203200" cy="1950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914400" hangingPunct="1">
              <a:defRPr/>
            </a:pPr>
            <a:endParaRPr lang="en-US" sz="1800" kern="1200">
              <a:solidFill>
                <a:srgbClr val="FFFFFF"/>
              </a:solidFill>
            </a:endParaRPr>
          </a:p>
        </p:txBody>
      </p:sp>
      <p:sp>
        <p:nvSpPr>
          <p:cNvPr id="8" name="Rectangle 7"/>
          <p:cNvSpPr/>
          <p:nvPr/>
        </p:nvSpPr>
        <p:spPr>
          <a:xfrm>
            <a:off x="12801601" y="1950720"/>
            <a:ext cx="203200" cy="780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914400" hangingPunct="1">
              <a:defRPr/>
            </a:pPr>
            <a:endParaRPr lang="en-US" sz="1800" kern="1200">
              <a:solidFill>
                <a:srgbClr val="FFFFFF"/>
              </a:solidFill>
            </a:endParaRPr>
          </a:p>
        </p:txBody>
      </p:sp>
    </p:spTree>
    <p:extLst>
      <p:ext uri="{BB962C8B-B14F-4D97-AF65-F5344CB8AC3E}">
        <p14:creationId xmlns:p14="http://schemas.microsoft.com/office/powerpoint/2010/main" val="73241723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0" fontAlgn="base" hangingPunct="0">
        <a:spcBef>
          <a:spcPct val="0"/>
        </a:spcBef>
        <a:spcAft>
          <a:spcPct val="0"/>
        </a:spcAft>
        <a:defRPr sz="5100" kern="1200" cap="all" spc="-85">
          <a:solidFill>
            <a:schemeClr val="tx2"/>
          </a:solidFill>
          <a:latin typeface="+mj-lt"/>
          <a:ea typeface="+mj-ea"/>
          <a:cs typeface="+mj-cs"/>
        </a:defRPr>
      </a:lvl1pPr>
      <a:lvl2pPr algn="l" rtl="0" eaLnBrk="0" fontAlgn="base" hangingPunct="0">
        <a:spcBef>
          <a:spcPct val="0"/>
        </a:spcBef>
        <a:spcAft>
          <a:spcPct val="0"/>
        </a:spcAft>
        <a:defRPr sz="5100">
          <a:solidFill>
            <a:schemeClr val="tx2"/>
          </a:solidFill>
          <a:latin typeface="Arial Black" panose="020B0A04020102020204" pitchFamily="34" charset="0"/>
        </a:defRPr>
      </a:lvl2pPr>
      <a:lvl3pPr algn="l" rtl="0" eaLnBrk="0" fontAlgn="base" hangingPunct="0">
        <a:spcBef>
          <a:spcPct val="0"/>
        </a:spcBef>
        <a:spcAft>
          <a:spcPct val="0"/>
        </a:spcAft>
        <a:defRPr sz="5100">
          <a:solidFill>
            <a:schemeClr val="tx2"/>
          </a:solidFill>
          <a:latin typeface="Arial Black" panose="020B0A04020102020204" pitchFamily="34" charset="0"/>
        </a:defRPr>
      </a:lvl3pPr>
      <a:lvl4pPr algn="l" rtl="0" eaLnBrk="0" fontAlgn="base" hangingPunct="0">
        <a:spcBef>
          <a:spcPct val="0"/>
        </a:spcBef>
        <a:spcAft>
          <a:spcPct val="0"/>
        </a:spcAft>
        <a:defRPr sz="5100">
          <a:solidFill>
            <a:schemeClr val="tx2"/>
          </a:solidFill>
          <a:latin typeface="Arial Black" panose="020B0A04020102020204" pitchFamily="34" charset="0"/>
        </a:defRPr>
      </a:lvl4pPr>
      <a:lvl5pPr algn="l" rtl="0" eaLnBrk="0" fontAlgn="base" hangingPunct="0">
        <a:spcBef>
          <a:spcPct val="0"/>
        </a:spcBef>
        <a:spcAft>
          <a:spcPct val="0"/>
        </a:spcAft>
        <a:defRPr sz="5100">
          <a:solidFill>
            <a:schemeClr val="tx2"/>
          </a:solidFill>
          <a:latin typeface="Arial Black" panose="020B0A04020102020204" pitchFamily="34" charset="0"/>
        </a:defRPr>
      </a:lvl5pPr>
      <a:lvl6pPr marL="650230" algn="l" rtl="0" fontAlgn="base">
        <a:spcBef>
          <a:spcPct val="0"/>
        </a:spcBef>
        <a:spcAft>
          <a:spcPct val="0"/>
        </a:spcAft>
        <a:defRPr sz="5100">
          <a:solidFill>
            <a:schemeClr val="tx2"/>
          </a:solidFill>
          <a:latin typeface="Arial Black" panose="020B0A04020102020204" pitchFamily="34" charset="0"/>
        </a:defRPr>
      </a:lvl6pPr>
      <a:lvl7pPr marL="1300460" algn="l" rtl="0" fontAlgn="base">
        <a:spcBef>
          <a:spcPct val="0"/>
        </a:spcBef>
        <a:spcAft>
          <a:spcPct val="0"/>
        </a:spcAft>
        <a:defRPr sz="5100">
          <a:solidFill>
            <a:schemeClr val="tx2"/>
          </a:solidFill>
          <a:latin typeface="Arial Black" panose="020B0A04020102020204" pitchFamily="34" charset="0"/>
        </a:defRPr>
      </a:lvl7pPr>
      <a:lvl8pPr marL="1950690" algn="l" rtl="0" fontAlgn="base">
        <a:spcBef>
          <a:spcPct val="0"/>
        </a:spcBef>
        <a:spcAft>
          <a:spcPct val="0"/>
        </a:spcAft>
        <a:defRPr sz="5100">
          <a:solidFill>
            <a:schemeClr val="tx2"/>
          </a:solidFill>
          <a:latin typeface="Arial Black" panose="020B0A04020102020204" pitchFamily="34" charset="0"/>
        </a:defRPr>
      </a:lvl8pPr>
      <a:lvl9pPr marL="2600919" algn="l" rtl="0" fontAlgn="base">
        <a:spcBef>
          <a:spcPct val="0"/>
        </a:spcBef>
        <a:spcAft>
          <a:spcPct val="0"/>
        </a:spcAft>
        <a:defRPr sz="5100">
          <a:solidFill>
            <a:schemeClr val="tx2"/>
          </a:solidFill>
          <a:latin typeface="Arial Black" panose="020B0A04020102020204" pitchFamily="34" charset="0"/>
        </a:defRPr>
      </a:lvl9pPr>
    </p:titleStyle>
    <p:bodyStyle>
      <a:lvl1pPr marL="487672" indent="-487672" algn="l" rtl="0" eaLnBrk="0" fontAlgn="base" hangingPunct="0">
        <a:spcBef>
          <a:spcPct val="20000"/>
        </a:spcBef>
        <a:spcAft>
          <a:spcPts val="853"/>
        </a:spcAft>
        <a:buFont typeface="Arial" charset="0"/>
        <a:defRPr sz="2800" b="1" kern="1200">
          <a:solidFill>
            <a:schemeClr val="tx1"/>
          </a:solidFill>
          <a:latin typeface="+mn-lt"/>
          <a:ea typeface="+mn-ea"/>
          <a:cs typeface="+mn-cs"/>
        </a:defRPr>
      </a:lvl1pPr>
      <a:lvl2pPr marL="650230" indent="-259641" algn="l" rtl="0" eaLnBrk="0" fontAlgn="base" hangingPunct="0">
        <a:spcBef>
          <a:spcPct val="20000"/>
        </a:spcBef>
        <a:spcAft>
          <a:spcPct val="0"/>
        </a:spcAft>
        <a:buClr>
          <a:schemeClr val="tx2"/>
        </a:buClr>
        <a:buFont typeface="Arial" charset="0"/>
        <a:buChar char="•"/>
        <a:defRPr sz="2800" kern="1200">
          <a:solidFill>
            <a:schemeClr val="tx1"/>
          </a:solidFill>
          <a:latin typeface="+mn-lt"/>
          <a:ea typeface="+mn-ea"/>
          <a:cs typeface="+mn-cs"/>
        </a:defRPr>
      </a:lvl2pPr>
      <a:lvl3pPr marL="1625575" indent="-325115"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2275804" indent="-325115"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926034" indent="-325115"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3576264" indent="-325115" algn="l" defTabSz="1300460" rtl="0" eaLnBrk="1" latinLnBrk="0" hangingPunct="1">
        <a:spcBef>
          <a:spcPct val="20000"/>
        </a:spcBef>
        <a:buClr>
          <a:schemeClr val="tx2"/>
        </a:buClr>
        <a:buFont typeface="Arial" pitchFamily="34" charset="0"/>
        <a:buChar char="•"/>
        <a:defRPr sz="2300" kern="1200">
          <a:solidFill>
            <a:schemeClr val="tx1"/>
          </a:solidFill>
          <a:latin typeface="+mn-lt"/>
          <a:ea typeface="+mn-ea"/>
          <a:cs typeface="+mn-cs"/>
        </a:defRPr>
      </a:lvl6pPr>
      <a:lvl7pPr marL="4226494" indent="-325115" algn="l" defTabSz="1300460" rtl="0" eaLnBrk="1" latinLnBrk="0" hangingPunct="1">
        <a:spcBef>
          <a:spcPct val="20000"/>
        </a:spcBef>
        <a:buClr>
          <a:schemeClr val="tx2"/>
        </a:buClr>
        <a:buFont typeface="Arial" pitchFamily="34" charset="0"/>
        <a:buChar char="•"/>
        <a:defRPr sz="2300" kern="1200">
          <a:solidFill>
            <a:schemeClr val="tx1"/>
          </a:solidFill>
          <a:latin typeface="+mn-lt"/>
          <a:ea typeface="+mn-ea"/>
          <a:cs typeface="+mn-cs"/>
        </a:defRPr>
      </a:lvl7pPr>
      <a:lvl8pPr marL="4876724" indent="-325115" algn="l" defTabSz="1300460" rtl="0" eaLnBrk="1" latinLnBrk="0" hangingPunct="1">
        <a:spcBef>
          <a:spcPct val="20000"/>
        </a:spcBef>
        <a:buClr>
          <a:schemeClr val="tx2"/>
        </a:buClr>
        <a:buFont typeface="Arial" pitchFamily="34" charset="0"/>
        <a:buChar char="•"/>
        <a:defRPr sz="2300" kern="1200">
          <a:solidFill>
            <a:schemeClr val="tx1"/>
          </a:solidFill>
          <a:latin typeface="+mn-lt"/>
          <a:ea typeface="+mn-ea"/>
          <a:cs typeface="+mn-cs"/>
        </a:defRPr>
      </a:lvl8pPr>
      <a:lvl9pPr marL="5526954" indent="-325115" algn="l" defTabSz="1300460" rtl="0" eaLnBrk="1" latinLnBrk="0" hangingPunct="1">
        <a:spcBef>
          <a:spcPct val="20000"/>
        </a:spcBef>
        <a:buClr>
          <a:schemeClr val="tx2"/>
        </a:buClr>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bashhguidelines.org/media/1067/1838.pdf" TargetMode="External"/><Relationship Id="rId2" Type="http://schemas.openxmlformats.org/officeDocument/2006/relationships/hyperlink" Target="https://www.bashh.org/documents/HIV%20Screening%20and%20Testing_Evidence%20Summary_April%202014.pdf" TargetMode="External"/><Relationship Id="rId1" Type="http://schemas.openxmlformats.org/officeDocument/2006/relationships/slideLayout" Target="../slideLayouts/slideLayout6.xml"/><Relationship Id="rId4" Type="http://schemas.openxmlformats.org/officeDocument/2006/relationships/hyperlink" Target="https://www.bashhguidelines.org/media/1069/bashh-eaga-statement-on-hiv-wp-nov-14.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hyperlink" Target="mailto:Julie.williams2@heartofengland.nhs.uk" TargetMode="Externa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240" y="325120"/>
            <a:ext cx="11054080" cy="6502400"/>
          </a:xfrm>
        </p:spPr>
        <p:txBody>
          <a:bodyPr/>
          <a:lstStyle/>
          <a:p>
            <a:pPr eaLnBrk="1" fontAlgn="auto" hangingPunct="1">
              <a:spcAft>
                <a:spcPts val="0"/>
              </a:spcAft>
              <a:defRPr/>
            </a:pPr>
            <a:r>
              <a:rPr lang="en-GB" dirty="0" smtClean="0"/>
              <a:t>HIV Testing</a:t>
            </a:r>
            <a:endParaRPr lang="en-GB" dirty="0"/>
          </a:p>
        </p:txBody>
      </p:sp>
      <p:sp>
        <p:nvSpPr>
          <p:cNvPr id="3" name="Subtitle 2"/>
          <p:cNvSpPr>
            <a:spLocks noGrp="1"/>
          </p:cNvSpPr>
          <p:nvPr>
            <p:ph type="subTitle" idx="1"/>
          </p:nvPr>
        </p:nvSpPr>
        <p:spPr/>
        <p:txBody>
          <a:bodyPr rtlCol="0">
            <a:normAutofit/>
          </a:bodyPr>
          <a:lstStyle/>
          <a:p>
            <a:pPr algn="r" eaLnBrk="1" fontAlgn="auto" hangingPunct="1">
              <a:buFont typeface="Arial" panose="020B0604020202020204" pitchFamily="34" charset="0"/>
              <a:buNone/>
              <a:defRPr/>
            </a:pPr>
            <a:r>
              <a:rPr lang="en-GB" sz="2300" dirty="0" smtClean="0"/>
              <a:t>Karen </a:t>
            </a:r>
            <a:r>
              <a:rPr lang="en-GB" sz="2300" dirty="0" err="1" smtClean="0"/>
              <a:t>barclay</a:t>
            </a:r>
            <a:endParaRPr lang="en-GB" sz="2300" dirty="0"/>
          </a:p>
          <a:p>
            <a:pPr algn="r" eaLnBrk="1" fontAlgn="auto" hangingPunct="1">
              <a:buFont typeface="Arial" panose="020B0604020202020204" pitchFamily="34" charset="0"/>
              <a:buNone/>
              <a:defRPr/>
            </a:pPr>
            <a:r>
              <a:rPr lang="en-GB" sz="2300" smtClean="0"/>
              <a:t> </a:t>
            </a:r>
            <a:r>
              <a:rPr lang="en-GB" sz="2300" dirty="0"/>
              <a:t>Health Adviser</a:t>
            </a: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1380" y="268676"/>
            <a:ext cx="2695787" cy="296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790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Support</a:t>
            </a:r>
            <a:endParaRPr lang="en-GB" dirty="0"/>
          </a:p>
        </p:txBody>
      </p:sp>
      <p:sp>
        <p:nvSpPr>
          <p:cNvPr id="13315" name="Content Placeholder 2"/>
          <p:cNvSpPr>
            <a:spLocks noGrp="1"/>
          </p:cNvSpPr>
          <p:nvPr>
            <p:ph idx="1"/>
          </p:nvPr>
        </p:nvSpPr>
        <p:spPr/>
        <p:txBody>
          <a:bodyPr/>
          <a:lstStyle/>
          <a:p>
            <a:pPr marL="0" indent="0" eaLnBrk="1" hangingPunct="1"/>
            <a:r>
              <a:rPr lang="en-GB" altLang="en-US" dirty="0" smtClean="0"/>
              <a:t>The Health Adviser team are available to support you through any stage of the HIV testing process – from advice to testing to supporting giving results. </a:t>
            </a:r>
          </a:p>
          <a:p>
            <a:pPr marL="0" indent="0" eaLnBrk="1" hangingPunct="1"/>
            <a:endParaRPr lang="en-GB" altLang="en-US" dirty="0" smtClean="0"/>
          </a:p>
          <a:p>
            <a:pPr marL="0" indent="0" eaLnBrk="1" hangingPunct="1"/>
            <a:r>
              <a:rPr lang="en-GB" altLang="en-US" dirty="0" smtClean="0"/>
              <a:t>Contact us on: 0121 424 2835</a:t>
            </a:r>
          </a:p>
          <a:p>
            <a:pPr marL="0" indent="0" eaLnBrk="1" hangingPunct="1"/>
            <a:endParaRPr lang="en-GB" altLang="en-US" dirty="0" smtClean="0"/>
          </a:p>
          <a:p>
            <a:pPr marL="0" indent="0" eaLnBrk="1" hangingPunct="1"/>
            <a:endParaRPr lang="en-GB" altLang="en-US" sz="1700" dirty="0"/>
          </a:p>
          <a:p>
            <a:pPr marL="0" indent="0" eaLnBrk="1" hangingPunct="1"/>
            <a:endParaRPr lang="en-GB" altLang="en-US" sz="1700" dirty="0"/>
          </a:p>
          <a:p>
            <a:pPr marL="0" indent="0" eaLnBrk="1" hangingPunct="1"/>
            <a:r>
              <a:rPr lang="en-GB" altLang="en-US" sz="1700" dirty="0"/>
              <a:t>References:</a:t>
            </a:r>
          </a:p>
          <a:p>
            <a:pPr marL="0" indent="0" eaLnBrk="1" hangingPunct="1"/>
            <a:r>
              <a:rPr lang="en-GB" altLang="en-US" sz="1600" b="0" dirty="0"/>
              <a:t>Addressing Late HIV Diagnosis through Screening and Testing: An Evidence Summary: </a:t>
            </a:r>
            <a:r>
              <a:rPr lang="en-GB" altLang="en-US" sz="1600" b="0" dirty="0">
                <a:hlinkClick r:id="rId2"/>
              </a:rPr>
              <a:t>https://www.bashh.org/documents/HIV%20Screening%20and%20Testing_Evidence%20Summary_April%202014.pdf</a:t>
            </a:r>
            <a:endParaRPr lang="en-GB" altLang="en-US" sz="1600" b="0" dirty="0"/>
          </a:p>
          <a:p>
            <a:pPr marL="0" indent="0" eaLnBrk="1" hangingPunct="1"/>
            <a:r>
              <a:rPr lang="en-GB" altLang="en-US" sz="1600" b="0" dirty="0"/>
              <a:t>UK National Guidelines for HIV Testing, BASHH, BHIVA, BIS: </a:t>
            </a:r>
            <a:r>
              <a:rPr lang="en-GB" altLang="en-US" sz="1600" b="0" dirty="0">
                <a:hlinkClick r:id="rId3"/>
              </a:rPr>
              <a:t>https://www.bashhguidelines.org/media/1067/1838.pdf</a:t>
            </a:r>
            <a:endParaRPr lang="en-GB" altLang="en-US" sz="1600" b="0" dirty="0"/>
          </a:p>
          <a:p>
            <a:pPr marL="0" indent="0" eaLnBrk="1" hangingPunct="1"/>
            <a:r>
              <a:rPr lang="en-GB" altLang="en-US" sz="1600" b="0" dirty="0"/>
              <a:t>BASHH/EAGA statement on HIV window period: </a:t>
            </a:r>
            <a:r>
              <a:rPr lang="en-GB" altLang="en-US" sz="1600" b="0" dirty="0">
                <a:hlinkClick r:id="rId4"/>
              </a:rPr>
              <a:t>https://www.bashhguidelines.org/media/1069/bashh-eaga-statement-on-hiv-wp-nov-14.pdf</a:t>
            </a:r>
            <a:endParaRPr lang="en-GB" altLang="en-US" sz="1600" b="0" dirty="0"/>
          </a:p>
          <a:p>
            <a:pPr marL="0" indent="0" eaLnBrk="1" hangingPunct="1"/>
            <a:r>
              <a:rPr lang="en-GB" altLang="en-US" sz="1600" b="0" dirty="0"/>
              <a:t> </a:t>
            </a:r>
          </a:p>
          <a:p>
            <a:pPr marL="0" indent="0" eaLnBrk="1" hangingPunct="1"/>
            <a:endParaRPr lang="en-GB" altLang="en-US" sz="1700" b="0" dirty="0"/>
          </a:p>
          <a:p>
            <a:pPr marL="0" indent="0" eaLnBrk="1" hangingPunct="1"/>
            <a:endParaRPr lang="en-GB" altLang="en-US" sz="1700" dirty="0"/>
          </a:p>
          <a:p>
            <a:pPr marL="0" indent="0" eaLnBrk="1" hangingPunct="1"/>
            <a:endParaRPr lang="en-GB" altLang="en-US" dirty="0" smtClean="0"/>
          </a:p>
        </p:txBody>
      </p:sp>
    </p:spTree>
    <p:extLst>
      <p:ext uri="{BB962C8B-B14F-4D97-AF65-F5344CB8AC3E}">
        <p14:creationId xmlns:p14="http://schemas.microsoft.com/office/powerpoint/2010/main" val="3848727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1270000" y="546808"/>
            <a:ext cx="10464800" cy="4202992"/>
          </a:xfrm>
          <a:prstGeom prst="rect">
            <a:avLst/>
          </a:prstGeom>
        </p:spPr>
        <p:txBody>
          <a:bodyPr/>
          <a:lstStyle>
            <a:lvl1pPr>
              <a:defRPr>
                <a:latin typeface="Arial"/>
                <a:ea typeface="Arial"/>
                <a:cs typeface="Arial"/>
                <a:sym typeface="Arial"/>
              </a:defRPr>
            </a:lvl1pPr>
          </a:lstStyle>
          <a:p>
            <a:r>
              <a:rPr lang="en-GB" dirty="0"/>
              <a:t>Sexual health and HIV </a:t>
            </a:r>
            <a:endParaRPr dirty="0"/>
          </a:p>
        </p:txBody>
      </p:sp>
      <p:sp>
        <p:nvSpPr>
          <p:cNvPr id="120" name="Shape 120"/>
          <p:cNvSpPr>
            <a:spLocks noGrp="1"/>
          </p:cNvSpPr>
          <p:nvPr>
            <p:ph type="subTitle" sz="quarter" idx="1"/>
          </p:nvPr>
        </p:nvSpPr>
        <p:spPr>
          <a:xfrm>
            <a:off x="1270000" y="3564611"/>
            <a:ext cx="10464800" cy="2404390"/>
          </a:xfrm>
          <a:prstGeom prst="rect">
            <a:avLst/>
          </a:prstGeom>
        </p:spPr>
        <p:txBody>
          <a:bodyPr>
            <a:normAutofit fontScale="77500" lnSpcReduction="20000"/>
          </a:bodyPr>
          <a:lstStyle>
            <a:lvl1pPr>
              <a:defRPr>
                <a:latin typeface="Arial"/>
                <a:ea typeface="Arial"/>
                <a:cs typeface="Arial"/>
                <a:sym typeface="Arial"/>
              </a:defRPr>
            </a:lvl1pPr>
          </a:lstStyle>
          <a:p>
            <a:r>
              <a:rPr lang="en-GB" dirty="0" smtClean="0"/>
              <a:t>Julie Williams</a:t>
            </a:r>
          </a:p>
          <a:p>
            <a:endParaRPr lang="en-GB" dirty="0"/>
          </a:p>
          <a:p>
            <a:r>
              <a:rPr lang="en-GB" dirty="0"/>
              <a:t>Clinical Nurse Specialist in Sexual Health and Contraception </a:t>
            </a:r>
            <a:r>
              <a:rPr lang="en-GB" dirty="0" smtClean="0"/>
              <a:t>for HIV</a:t>
            </a:r>
          </a:p>
          <a:p>
            <a:r>
              <a:rPr lang="en-GB" dirty="0" smtClean="0"/>
              <a:t> </a:t>
            </a:r>
          </a:p>
          <a:p>
            <a:r>
              <a:rPr lang="en-GB" dirty="0" smtClean="0">
                <a:hlinkClick r:id="rId2"/>
              </a:rPr>
              <a:t>Julie.williams2@heartofengland.nhs.uk</a:t>
            </a:r>
            <a:endParaRPr lang="en-GB" dirty="0" smtClean="0"/>
          </a:p>
          <a:p>
            <a:endParaRPr lang="en-GB" dirty="0" smtClean="0"/>
          </a:p>
          <a:p>
            <a:r>
              <a:rPr lang="en-GB" dirty="0" smtClean="0"/>
              <a:t>Telephone 0121 424 3213</a:t>
            </a:r>
          </a:p>
          <a:p>
            <a:endParaRPr lang="en-GB" dirty="0"/>
          </a:p>
          <a:p>
            <a:endParaRPr lang="en-GB" dirty="0"/>
          </a:p>
        </p:txBody>
      </p:sp>
      <p:pic>
        <p:nvPicPr>
          <p:cNvPr id="3" name="Picture 2" descr="Heart of England Col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3866" y="546808"/>
            <a:ext cx="5142378" cy="900992"/>
          </a:xfrm>
          <a:prstGeom prst="rect">
            <a:avLst/>
          </a:prstGeom>
        </p:spPr>
      </p:pic>
      <p:pic>
        <p:nvPicPr>
          <p:cNvPr id="2" name="Picture 1" descr="Trust_corporate_logos-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92" y="8482289"/>
            <a:ext cx="4665647" cy="1020756"/>
          </a:xfrm>
          <a:prstGeom prst="rect">
            <a:avLst/>
          </a:prstGeom>
        </p:spPr>
      </p:pic>
      <p:pic>
        <p:nvPicPr>
          <p:cNvPr id="6" name="Picture 2" descr="C:\Users\willju\Desktop\s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13633">
            <a:off x="1208581" y="6565297"/>
            <a:ext cx="2015137" cy="18942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willju\Desktop\tv.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8990" y="6733291"/>
            <a:ext cx="2623497" cy="17489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willju\Desktop\Chlamydia trachomati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20409">
            <a:off x="6795252" y="6648823"/>
            <a:ext cx="2492005" cy="1722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willju\Desktop\Gonorrhoea-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57781" y="6810832"/>
            <a:ext cx="2460633" cy="1914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
          </p:nvPr>
        </p:nvSpPr>
        <p:spPr>
          <a:xfrm>
            <a:off x="1270000" y="2809461"/>
            <a:ext cx="10464800" cy="5592417"/>
          </a:xfrm>
        </p:spPr>
        <p:txBody>
          <a:bodyPr>
            <a:normAutofit/>
          </a:bodyPr>
          <a:lstStyle/>
          <a:p>
            <a:pPr marL="514350" indent="-514350" algn="l">
              <a:buFont typeface="Arial" pitchFamily="34" charset="0"/>
              <a:buChar char="•"/>
            </a:pPr>
            <a:r>
              <a:rPr lang="en-GB" sz="4400" dirty="0"/>
              <a:t>Sexual health testing for all HIV positive patients ( and POCT for non positive partners)</a:t>
            </a:r>
          </a:p>
          <a:p>
            <a:pPr marL="514350" indent="-514350" algn="l">
              <a:buFont typeface="Arial" pitchFamily="34" charset="0"/>
              <a:buChar char="•"/>
            </a:pPr>
            <a:r>
              <a:rPr lang="en-GB" sz="4400" dirty="0"/>
              <a:t>Treatment of STI’s </a:t>
            </a:r>
          </a:p>
          <a:p>
            <a:pPr marL="514350" indent="-514350" algn="l">
              <a:buFont typeface="Arial" pitchFamily="34" charset="0"/>
              <a:buChar char="•"/>
            </a:pPr>
            <a:r>
              <a:rPr lang="en-GB" sz="4400" dirty="0"/>
              <a:t>Contraception</a:t>
            </a:r>
          </a:p>
          <a:p>
            <a:pPr marL="514350" indent="-514350" algn="l">
              <a:buFont typeface="Arial" pitchFamily="34" charset="0"/>
              <a:buChar char="•"/>
            </a:pPr>
            <a:r>
              <a:rPr lang="en-GB" sz="4400" dirty="0"/>
              <a:t>Cervical cytology</a:t>
            </a:r>
          </a:p>
          <a:p>
            <a:pPr marL="514350" indent="-514350" algn="l">
              <a:buFont typeface="Arial" pitchFamily="34" charset="0"/>
              <a:buChar char="•"/>
            </a:pPr>
            <a:r>
              <a:rPr lang="en-GB" sz="4400" dirty="0"/>
              <a:t>Referral to pre-conception clinic</a:t>
            </a:r>
          </a:p>
          <a:p>
            <a:pPr marL="514350" indent="-514350" algn="l">
              <a:buFont typeface="Arial" pitchFamily="34" charset="0"/>
              <a:buChar char="•"/>
            </a:pPr>
            <a:endParaRPr lang="en-GB" sz="4400" dirty="0"/>
          </a:p>
          <a:p>
            <a:pPr marL="514350" indent="-514350" algn="l">
              <a:buFont typeface="Arial" pitchFamily="34" charset="0"/>
              <a:buChar char="•"/>
            </a:pPr>
            <a:endParaRPr lang="en-GB" dirty="0"/>
          </a:p>
        </p:txBody>
      </p:sp>
      <p:sp>
        <p:nvSpPr>
          <p:cNvPr id="5" name="Title 4"/>
          <p:cNvSpPr>
            <a:spLocks noGrp="1"/>
          </p:cNvSpPr>
          <p:nvPr>
            <p:ph type="title"/>
          </p:nvPr>
        </p:nvSpPr>
        <p:spPr/>
        <p:txBody>
          <a:bodyPr/>
          <a:lstStyle/>
          <a:p>
            <a:r>
              <a:rPr lang="en-GB" dirty="0"/>
              <a:t>What we do in our clinic </a:t>
            </a:r>
          </a:p>
        </p:txBody>
      </p:sp>
      <p:sp>
        <p:nvSpPr>
          <p:cNvPr id="2" name="Rectangle 1"/>
          <p:cNvSpPr/>
          <p:nvPr/>
        </p:nvSpPr>
        <p:spPr>
          <a:xfrm>
            <a:off x="6410034" y="4553635"/>
            <a:ext cx="184731" cy="646331"/>
          </a:xfrm>
          <a:prstGeom prst="rect">
            <a:avLst/>
          </a:prstGeom>
        </p:spPr>
        <p:txBody>
          <a:bodyPr wrap="none">
            <a:spAutoFit/>
          </a:bodyPr>
          <a:lstStyle/>
          <a:p>
            <a:endParaRPr lang="en-GB" dirty="0"/>
          </a:p>
        </p:txBody>
      </p:sp>
      <p:pic>
        <p:nvPicPr>
          <p:cNvPr id="7" name="Picture 2" descr="C:\Users\willju\Desktop\401px-Red_Ribbon_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332" y="6621963"/>
            <a:ext cx="1475912" cy="220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14568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1143000" y="2081695"/>
            <a:ext cx="10464800" cy="6930887"/>
          </a:xfrm>
        </p:spPr>
        <p:txBody>
          <a:bodyPr>
            <a:normAutofit lnSpcReduction="10000"/>
          </a:bodyPr>
          <a:lstStyle/>
          <a:p>
            <a:r>
              <a:rPr lang="en-GB" sz="3600" dirty="0">
                <a:solidFill>
                  <a:srgbClr val="FF0000"/>
                </a:solidFill>
              </a:rPr>
              <a:t>All HIV-positive individuals under regular </a:t>
            </a:r>
            <a:r>
              <a:rPr lang="en-GB" sz="3600" dirty="0" smtClean="0">
                <a:solidFill>
                  <a:srgbClr val="FF0000"/>
                </a:solidFill>
              </a:rPr>
              <a:t>follow-up should </a:t>
            </a:r>
            <a:r>
              <a:rPr lang="en-GB" sz="3600" dirty="0">
                <a:solidFill>
                  <a:srgbClr val="FF0000"/>
                </a:solidFill>
              </a:rPr>
              <a:t>have</a:t>
            </a:r>
            <a:r>
              <a:rPr lang="en-GB" sz="3600" dirty="0" smtClean="0">
                <a:solidFill>
                  <a:srgbClr val="FF0000"/>
                </a:solidFill>
              </a:rPr>
              <a:t>:</a:t>
            </a:r>
          </a:p>
          <a:p>
            <a:endParaRPr lang="en-GB" sz="3600" dirty="0" smtClean="0">
              <a:solidFill>
                <a:srgbClr val="FF0000"/>
              </a:solidFill>
            </a:endParaRPr>
          </a:p>
          <a:p>
            <a:pPr marL="457200" indent="-457200" algn="l">
              <a:buFont typeface="Arial" panose="020B0604020202020204" pitchFamily="34" charset="0"/>
              <a:buChar char="•"/>
            </a:pPr>
            <a:r>
              <a:rPr lang="en-GB" sz="3100" dirty="0" smtClean="0"/>
              <a:t>A sexual </a:t>
            </a:r>
            <a:r>
              <a:rPr lang="en-GB" sz="3100" dirty="0"/>
              <a:t>health assessment, including a sexual </a:t>
            </a:r>
            <a:r>
              <a:rPr lang="en-GB" sz="3100" dirty="0" smtClean="0"/>
              <a:t>history documented </a:t>
            </a:r>
            <a:r>
              <a:rPr lang="en-GB" sz="3100" dirty="0"/>
              <a:t>at first presentation and at </a:t>
            </a:r>
            <a:r>
              <a:rPr lang="en-GB" sz="3100" dirty="0" smtClean="0"/>
              <a:t>6-monthly intervals </a:t>
            </a:r>
            <a:r>
              <a:rPr lang="en-GB" sz="3100" dirty="0"/>
              <a:t>thereafter</a:t>
            </a:r>
          </a:p>
          <a:p>
            <a:pPr marL="457200" indent="-457200" algn="l">
              <a:buFont typeface="Arial" panose="020B0604020202020204" pitchFamily="34" charset="0"/>
              <a:buChar char="•"/>
            </a:pPr>
            <a:endParaRPr lang="en-GB" sz="3100" dirty="0"/>
          </a:p>
          <a:p>
            <a:pPr marL="571500" indent="-571500" algn="l">
              <a:buFont typeface="Arial" panose="020B0604020202020204" pitchFamily="34" charset="0"/>
              <a:buChar char="•"/>
            </a:pPr>
            <a:r>
              <a:rPr lang="en-GB" sz="3100" dirty="0"/>
              <a:t>A</a:t>
            </a:r>
            <a:r>
              <a:rPr lang="en-GB" sz="3100" dirty="0" smtClean="0"/>
              <a:t>ccess </a:t>
            </a:r>
            <a:r>
              <a:rPr lang="en-GB" sz="3100" dirty="0"/>
              <a:t>to staff trained in taking a sexual history and </a:t>
            </a:r>
            <a:r>
              <a:rPr lang="en-GB" sz="3100" dirty="0" smtClean="0"/>
              <a:t>who can </a:t>
            </a:r>
            <a:r>
              <a:rPr lang="en-GB" sz="3100" dirty="0"/>
              <a:t>make an appropriate sexual health assessment </a:t>
            </a:r>
            <a:endParaRPr lang="en-GB" sz="3100" dirty="0" smtClean="0"/>
          </a:p>
          <a:p>
            <a:pPr algn="l"/>
            <a:endParaRPr lang="en-GB" sz="3100" dirty="0"/>
          </a:p>
          <a:p>
            <a:pPr marL="571500" indent="-571500" algn="l">
              <a:buFont typeface="Arial" panose="020B0604020202020204" pitchFamily="34" charset="0"/>
              <a:buChar char="•"/>
            </a:pPr>
            <a:r>
              <a:rPr lang="en-GB" sz="3100" dirty="0"/>
              <a:t>A</a:t>
            </a:r>
            <a:r>
              <a:rPr lang="en-GB" sz="3100" dirty="0" smtClean="0"/>
              <a:t>ccess </a:t>
            </a:r>
            <a:r>
              <a:rPr lang="en-GB" sz="3100" dirty="0"/>
              <a:t>to ongoing high-quality counselling and </a:t>
            </a:r>
            <a:r>
              <a:rPr lang="en-GB" sz="3100" dirty="0" smtClean="0"/>
              <a:t>support to </a:t>
            </a:r>
            <a:r>
              <a:rPr lang="en-GB" sz="3100" dirty="0"/>
              <a:t>ensure good sexual health and to maintain protective</a:t>
            </a:r>
          </a:p>
          <a:p>
            <a:pPr algn="l"/>
            <a:r>
              <a:rPr lang="en-GB" sz="3100" dirty="0" smtClean="0"/>
              <a:t>     behaviours</a:t>
            </a:r>
          </a:p>
          <a:p>
            <a:pPr algn="l"/>
            <a:r>
              <a:rPr lang="en-GB" sz="3600" dirty="0" smtClean="0"/>
              <a:t> </a:t>
            </a:r>
            <a:endParaRPr lang="en-GB" sz="3600" dirty="0"/>
          </a:p>
        </p:txBody>
      </p:sp>
      <p:sp>
        <p:nvSpPr>
          <p:cNvPr id="3" name="Title 2"/>
          <p:cNvSpPr>
            <a:spLocks noGrp="1"/>
          </p:cNvSpPr>
          <p:nvPr>
            <p:ph type="title"/>
          </p:nvPr>
        </p:nvSpPr>
        <p:spPr/>
        <p:txBody>
          <a:bodyPr>
            <a:normAutofit/>
          </a:bodyPr>
          <a:lstStyle/>
          <a:p>
            <a:r>
              <a:rPr lang="en-GB" dirty="0" smtClean="0"/>
              <a:t>BASHH guidelines</a:t>
            </a:r>
            <a:br>
              <a:rPr lang="en-GB" dirty="0" smtClean="0"/>
            </a:br>
            <a:endParaRPr lang="en-GB" sz="3600" dirty="0"/>
          </a:p>
        </p:txBody>
      </p:sp>
      <p:sp>
        <p:nvSpPr>
          <p:cNvPr id="4" name="TextBox 3"/>
          <p:cNvSpPr txBox="1"/>
          <p:nvPr/>
        </p:nvSpPr>
        <p:spPr>
          <a:xfrm>
            <a:off x="3365500" y="9375713"/>
            <a:ext cx="9512300"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1100" dirty="0"/>
              <a:t>British HIV Association, BASHH and FSRH guidelines </a:t>
            </a:r>
            <a:r>
              <a:rPr lang="en-GB" sz="1100" dirty="0" smtClean="0"/>
              <a:t>for the </a:t>
            </a:r>
            <a:r>
              <a:rPr lang="en-GB" sz="1100" dirty="0"/>
              <a:t>management of the sexual and reproductive health </a:t>
            </a:r>
            <a:r>
              <a:rPr lang="en-GB" sz="1100" dirty="0" smtClean="0"/>
              <a:t>of people </a:t>
            </a:r>
            <a:r>
              <a:rPr lang="en-GB" sz="1100" dirty="0"/>
              <a:t>living with HIV infection 2008</a:t>
            </a:r>
            <a:endParaRPr kumimoji="0" lang="en-GB" sz="11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181966172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400" y="2847350"/>
            <a:ext cx="11366500" cy="4862870"/>
          </a:xfrm>
          <a:prstGeom prst="rect">
            <a:avLst/>
          </a:prstGeom>
        </p:spPr>
        <p:txBody>
          <a:bodyPr wrap="square">
            <a:spAutoFit/>
          </a:bodyPr>
          <a:lstStyle/>
          <a:p>
            <a:pPr marL="571500" indent="-571500" algn="l">
              <a:buFont typeface="Arial" panose="020B0604020202020204" pitchFamily="34" charset="0"/>
              <a:buChar char="•"/>
            </a:pPr>
            <a:r>
              <a:rPr lang="en-GB" sz="3100" dirty="0" smtClean="0"/>
              <a:t>An </a:t>
            </a:r>
            <a:r>
              <a:rPr lang="en-GB" sz="3100" dirty="0"/>
              <a:t>annual offer of a full sexual health screen (</a:t>
            </a:r>
            <a:r>
              <a:rPr lang="en-GB" sz="3100" dirty="0" smtClean="0"/>
              <a:t>regardless of </a:t>
            </a:r>
            <a:r>
              <a:rPr lang="en-GB" sz="3100" dirty="0"/>
              <a:t>reported history) and the outcome documented in </a:t>
            </a:r>
            <a:r>
              <a:rPr lang="en-GB" sz="3100" dirty="0" smtClean="0"/>
              <a:t>the HIV </a:t>
            </a:r>
            <a:r>
              <a:rPr lang="en-GB" sz="3100" dirty="0"/>
              <a:t>case notes, including whether declined </a:t>
            </a:r>
            <a:r>
              <a:rPr lang="en-GB" sz="3100" dirty="0" smtClean="0"/>
              <a:t>.</a:t>
            </a:r>
            <a:endParaRPr lang="en-GB" sz="3100" dirty="0"/>
          </a:p>
          <a:p>
            <a:pPr algn="l"/>
            <a:endParaRPr lang="en-GB" sz="3100" dirty="0"/>
          </a:p>
          <a:p>
            <a:pPr marL="571500" indent="-571500" algn="l">
              <a:buFont typeface="Arial" panose="020B0604020202020204" pitchFamily="34" charset="0"/>
              <a:buChar char="•"/>
            </a:pPr>
            <a:r>
              <a:rPr lang="en-GB" sz="3100" dirty="0"/>
              <a:t>Access to investigation, diagnosis and treatment of STI’s</a:t>
            </a:r>
          </a:p>
          <a:p>
            <a:pPr algn="l"/>
            <a:endParaRPr lang="en-GB" sz="3100" dirty="0"/>
          </a:p>
          <a:p>
            <a:pPr marL="457200" indent="-457200" algn="l">
              <a:buFont typeface="Arial" pitchFamily="34" charset="0"/>
              <a:buChar char="•"/>
            </a:pPr>
            <a:r>
              <a:rPr lang="en-GB" sz="3100" dirty="0" smtClean="0"/>
              <a:t> Annual </a:t>
            </a:r>
            <a:r>
              <a:rPr lang="en-GB" sz="3100" dirty="0"/>
              <a:t>cytology for women aged 25-64</a:t>
            </a:r>
          </a:p>
          <a:p>
            <a:pPr marL="457200" indent="-457200" algn="l">
              <a:buFont typeface="Arial" pitchFamily="34" charset="0"/>
              <a:buChar char="•"/>
            </a:pPr>
            <a:endParaRPr lang="en-GB" sz="3100" dirty="0"/>
          </a:p>
          <a:p>
            <a:pPr marL="457200" indent="-457200" algn="l">
              <a:buFont typeface="Arial" pitchFamily="34" charset="0"/>
              <a:buChar char="•"/>
            </a:pPr>
            <a:r>
              <a:rPr lang="en-GB" sz="3100" dirty="0" smtClean="0"/>
              <a:t> Access </a:t>
            </a:r>
            <a:r>
              <a:rPr lang="en-GB" sz="3100" dirty="0"/>
              <a:t>to contraceptive services and provision of condoms</a:t>
            </a:r>
          </a:p>
          <a:p>
            <a:pPr marL="571500" indent="-571500" algn="l">
              <a:buFont typeface="Arial" panose="020B0604020202020204" pitchFamily="34" charset="0"/>
              <a:buChar char="•"/>
            </a:pPr>
            <a:endParaRPr lang="en-GB" sz="3100" dirty="0"/>
          </a:p>
        </p:txBody>
      </p:sp>
      <p:sp>
        <p:nvSpPr>
          <p:cNvPr id="2" name="Rectangle 1"/>
          <p:cNvSpPr/>
          <p:nvPr/>
        </p:nvSpPr>
        <p:spPr>
          <a:xfrm>
            <a:off x="3035300" y="9317841"/>
            <a:ext cx="9715500" cy="261610"/>
          </a:xfrm>
          <a:prstGeom prst="rect">
            <a:avLst/>
          </a:prstGeom>
        </p:spPr>
        <p:txBody>
          <a:bodyPr wrap="square">
            <a:spAutoFit/>
          </a:bodyPr>
          <a:lstStyle/>
          <a:p>
            <a:r>
              <a:rPr lang="en-GB" sz="1100" dirty="0"/>
              <a:t>British HIV Association, BASHH and FSRH guidelines </a:t>
            </a:r>
            <a:r>
              <a:rPr lang="en-GB" sz="1100" dirty="0" smtClean="0"/>
              <a:t>for the </a:t>
            </a:r>
            <a:r>
              <a:rPr lang="en-GB" sz="1100" dirty="0"/>
              <a:t>management of the sexual and reproductive health </a:t>
            </a:r>
            <a:r>
              <a:rPr lang="en-GB" sz="1100" dirty="0" smtClean="0"/>
              <a:t>of people </a:t>
            </a:r>
            <a:r>
              <a:rPr lang="en-GB" sz="1100" dirty="0"/>
              <a:t>living with HIV infection 2008</a:t>
            </a:r>
          </a:p>
        </p:txBody>
      </p:sp>
    </p:spTree>
    <p:extLst>
      <p:ext uri="{BB962C8B-B14F-4D97-AF65-F5344CB8AC3E}">
        <p14:creationId xmlns:p14="http://schemas.microsoft.com/office/powerpoint/2010/main" val="127933451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1270000" y="2107096"/>
            <a:ext cx="10464800" cy="6705600"/>
          </a:xfrm>
        </p:spPr>
        <p:txBody>
          <a:bodyPr/>
          <a:lstStyle/>
          <a:p>
            <a:endParaRPr lang="en-GB" dirty="0"/>
          </a:p>
        </p:txBody>
      </p:sp>
      <p:sp>
        <p:nvSpPr>
          <p:cNvPr id="3" name="Title 2"/>
          <p:cNvSpPr>
            <a:spLocks noGrp="1"/>
          </p:cNvSpPr>
          <p:nvPr>
            <p:ph type="title"/>
          </p:nvPr>
        </p:nvSpPr>
        <p:spPr/>
        <p:txBody>
          <a:bodyPr/>
          <a:lstStyle/>
          <a:p>
            <a:r>
              <a:rPr lang="en-GB" dirty="0"/>
              <a:t>Sexual health testing </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464617013"/>
              </p:ext>
            </p:extLst>
          </p:nvPr>
        </p:nvGraphicFramePr>
        <p:xfrm>
          <a:off x="1537252" y="2226365"/>
          <a:ext cx="9912626" cy="658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43282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1270000" y="3048000"/>
            <a:ext cx="10464800" cy="6705600"/>
          </a:xfrm>
        </p:spPr>
        <p:txBody>
          <a:bodyPr/>
          <a:lstStyle/>
          <a:p>
            <a:pPr marL="457200" indent="-457200" algn="l">
              <a:buFont typeface="Arial" pitchFamily="34" charset="0"/>
              <a:buChar char="•"/>
            </a:pPr>
            <a:r>
              <a:rPr lang="en-GB" sz="4800" dirty="0"/>
              <a:t>IM injections</a:t>
            </a:r>
          </a:p>
          <a:p>
            <a:pPr marL="457200" indent="-457200" algn="l">
              <a:buFont typeface="Arial" pitchFamily="34" charset="0"/>
              <a:buChar char="•"/>
            </a:pPr>
            <a:r>
              <a:rPr lang="en-GB" sz="4800" dirty="0"/>
              <a:t>Oral antibiotics/antiviral</a:t>
            </a:r>
          </a:p>
          <a:p>
            <a:pPr marL="457200" indent="-457200" algn="l">
              <a:buFont typeface="Arial" pitchFamily="34" charset="0"/>
              <a:buChar char="•"/>
            </a:pPr>
            <a:r>
              <a:rPr lang="en-GB" sz="4800" dirty="0" smtClean="0"/>
              <a:t>Antifungal </a:t>
            </a:r>
            <a:r>
              <a:rPr lang="en-GB" sz="4800" dirty="0"/>
              <a:t>treatments</a:t>
            </a:r>
          </a:p>
          <a:p>
            <a:pPr marL="457200" indent="-457200" algn="l">
              <a:buFont typeface="Arial" pitchFamily="34" charset="0"/>
              <a:buChar char="•"/>
            </a:pPr>
            <a:r>
              <a:rPr lang="en-GB" sz="4800" dirty="0"/>
              <a:t>Topical treatments</a:t>
            </a:r>
          </a:p>
          <a:p>
            <a:pPr marL="457200" indent="-457200" algn="l">
              <a:buFont typeface="Arial" pitchFamily="34" charset="0"/>
              <a:buChar char="•"/>
            </a:pPr>
            <a:r>
              <a:rPr lang="en-GB" sz="4800" dirty="0"/>
              <a:t>Cryotherapy </a:t>
            </a:r>
          </a:p>
          <a:p>
            <a:pPr marL="457200" indent="-457200" algn="l">
              <a:buFont typeface="Arial" pitchFamily="34" charset="0"/>
              <a:buChar char="•"/>
            </a:pPr>
            <a:endParaRPr lang="en-GB" dirty="0"/>
          </a:p>
        </p:txBody>
      </p:sp>
      <p:sp>
        <p:nvSpPr>
          <p:cNvPr id="3" name="Title 2"/>
          <p:cNvSpPr>
            <a:spLocks noGrp="1"/>
          </p:cNvSpPr>
          <p:nvPr>
            <p:ph type="title"/>
          </p:nvPr>
        </p:nvSpPr>
        <p:spPr/>
        <p:txBody>
          <a:bodyPr/>
          <a:lstStyle/>
          <a:p>
            <a:r>
              <a:rPr lang="en-GB" dirty="0"/>
              <a:t>Treatment of infections</a:t>
            </a:r>
          </a:p>
        </p:txBody>
      </p:sp>
      <p:pic>
        <p:nvPicPr>
          <p:cNvPr id="1026" name="Picture 2" descr="C:\Users\willju\Desktop\syri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2473" y="3849388"/>
            <a:ext cx="3340100" cy="22267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illju\Desktop\antibiotics_ti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80241">
            <a:off x="7254117" y="6113073"/>
            <a:ext cx="4096712" cy="230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illju\Desktop\cry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664" y="7265273"/>
            <a:ext cx="3339824" cy="2231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12919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a:xfrm>
            <a:off x="1270000" y="2603500"/>
            <a:ext cx="10464800" cy="6162262"/>
          </a:xfrm>
        </p:spPr>
        <p:txBody>
          <a:bodyPr>
            <a:normAutofit/>
          </a:bodyPr>
          <a:lstStyle/>
          <a:p>
            <a:pPr marL="457200" indent="-457200" algn="l">
              <a:buFont typeface="Arial" pitchFamily="34" charset="0"/>
              <a:buChar char="•"/>
            </a:pPr>
            <a:r>
              <a:rPr lang="en-GB" sz="4400" dirty="0"/>
              <a:t>HIV positive females require annual smears</a:t>
            </a:r>
          </a:p>
          <a:p>
            <a:pPr marL="457200" indent="-457200" algn="l">
              <a:buFont typeface="Arial" pitchFamily="34" charset="0"/>
              <a:buChar char="•"/>
            </a:pPr>
            <a:r>
              <a:rPr lang="en-GB" sz="4400" dirty="0"/>
              <a:t>Testing age is 25-64</a:t>
            </a:r>
          </a:p>
          <a:p>
            <a:pPr marL="457200" indent="-457200" algn="l">
              <a:buFont typeface="Arial" pitchFamily="34" charset="0"/>
              <a:buChar char="•"/>
            </a:pPr>
            <a:r>
              <a:rPr lang="en-GB" sz="4400" dirty="0"/>
              <a:t>Opportunity to examine genital area and routine test for Chlamydia/Gonorrhoea</a:t>
            </a:r>
          </a:p>
          <a:p>
            <a:pPr marL="457200" indent="-457200" algn="l">
              <a:buFont typeface="Arial" pitchFamily="34" charset="0"/>
              <a:buChar char="•"/>
            </a:pPr>
            <a:r>
              <a:rPr lang="en-GB" sz="4400" dirty="0"/>
              <a:t>Full screening if symptomatic</a:t>
            </a:r>
          </a:p>
          <a:p>
            <a:pPr marL="457200" indent="-457200" algn="l">
              <a:buFont typeface="Arial" pitchFamily="34" charset="0"/>
              <a:buChar char="•"/>
            </a:pPr>
            <a:r>
              <a:rPr lang="en-GB" sz="4400" dirty="0"/>
              <a:t>FGM </a:t>
            </a:r>
          </a:p>
          <a:p>
            <a:pPr marL="457200" indent="-457200" algn="l">
              <a:buFont typeface="Arial" pitchFamily="34" charset="0"/>
              <a:buChar char="•"/>
            </a:pPr>
            <a:endParaRPr lang="en-GB" sz="4400" dirty="0"/>
          </a:p>
        </p:txBody>
      </p:sp>
      <p:sp>
        <p:nvSpPr>
          <p:cNvPr id="3" name="Title 2"/>
          <p:cNvSpPr>
            <a:spLocks noGrp="1"/>
          </p:cNvSpPr>
          <p:nvPr>
            <p:ph type="title"/>
          </p:nvPr>
        </p:nvSpPr>
        <p:spPr/>
        <p:txBody>
          <a:bodyPr/>
          <a:lstStyle/>
          <a:p>
            <a:r>
              <a:rPr lang="en-GB" dirty="0"/>
              <a:t>Cytology</a:t>
            </a:r>
          </a:p>
        </p:txBody>
      </p:sp>
      <p:pic>
        <p:nvPicPr>
          <p:cNvPr id="2050" name="Picture 2" descr="C:\Users\willju\Desktop\2-cervical-cancer-cells-dividing-steve-gschmeiss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8496" y="7202784"/>
            <a:ext cx="2741612" cy="205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34074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a:xfrm>
            <a:off x="1270000" y="2729948"/>
            <a:ext cx="10464800" cy="7023652"/>
          </a:xfrm>
        </p:spPr>
        <p:txBody>
          <a:bodyPr>
            <a:normAutofit/>
          </a:bodyPr>
          <a:lstStyle/>
          <a:p>
            <a:pPr marL="457200" indent="-457200" algn="l">
              <a:buFont typeface="Arial" pitchFamily="34" charset="0"/>
              <a:buChar char="•"/>
            </a:pPr>
            <a:r>
              <a:rPr lang="en-GB" sz="4400" dirty="0"/>
              <a:t>LARC’s ( IUS, IUD, Depo, Implant)</a:t>
            </a:r>
          </a:p>
          <a:p>
            <a:pPr marL="457200" indent="-457200" algn="l">
              <a:buFont typeface="Arial" pitchFamily="34" charset="0"/>
              <a:buChar char="•"/>
            </a:pPr>
            <a:r>
              <a:rPr lang="en-GB" sz="4400" dirty="0"/>
              <a:t>Oral contraception/patches</a:t>
            </a:r>
          </a:p>
          <a:p>
            <a:pPr marL="457200" indent="-457200" algn="l">
              <a:buFont typeface="Arial" pitchFamily="34" charset="0"/>
              <a:buChar char="•"/>
            </a:pPr>
            <a:r>
              <a:rPr lang="en-GB" sz="4400" dirty="0"/>
              <a:t>Condoms</a:t>
            </a:r>
          </a:p>
          <a:p>
            <a:pPr marL="457200" indent="-457200" algn="l">
              <a:buFont typeface="Arial" pitchFamily="34" charset="0"/>
              <a:buChar char="•"/>
            </a:pPr>
            <a:r>
              <a:rPr lang="en-GB" sz="4400" dirty="0"/>
              <a:t>Advice</a:t>
            </a:r>
          </a:p>
          <a:p>
            <a:pPr marL="457200" indent="-457200" algn="l">
              <a:buFont typeface="Arial" pitchFamily="34" charset="0"/>
              <a:buChar char="•"/>
            </a:pPr>
            <a:r>
              <a:rPr lang="en-GB" sz="4400" dirty="0"/>
              <a:t>Referrals</a:t>
            </a:r>
          </a:p>
          <a:p>
            <a:pPr marL="457200" indent="-457200" algn="l">
              <a:buFont typeface="Arial" pitchFamily="34" charset="0"/>
              <a:buChar char="•"/>
            </a:pPr>
            <a:r>
              <a:rPr lang="en-GB" sz="4400" dirty="0"/>
              <a:t>Referrals to pre-conception clinic </a:t>
            </a:r>
          </a:p>
          <a:p>
            <a:pPr marL="457200" indent="-457200" algn="l">
              <a:buFont typeface="Arial" pitchFamily="34" charset="0"/>
              <a:buChar char="•"/>
            </a:pPr>
            <a:endParaRPr lang="en-GB" sz="4400" dirty="0"/>
          </a:p>
        </p:txBody>
      </p:sp>
      <p:sp>
        <p:nvSpPr>
          <p:cNvPr id="3" name="Title 2"/>
          <p:cNvSpPr>
            <a:spLocks noGrp="1"/>
          </p:cNvSpPr>
          <p:nvPr>
            <p:ph type="title"/>
          </p:nvPr>
        </p:nvSpPr>
        <p:spPr/>
        <p:txBody>
          <a:bodyPr/>
          <a:lstStyle/>
          <a:p>
            <a:r>
              <a:rPr lang="en-GB" dirty="0"/>
              <a:t>Contraception</a:t>
            </a:r>
          </a:p>
        </p:txBody>
      </p:sp>
      <p:pic>
        <p:nvPicPr>
          <p:cNvPr id="3074" name="Picture 2" descr="C:\Users\willju\Desktop\contracep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7063409"/>
            <a:ext cx="6149008" cy="229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8744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a:xfrm>
            <a:off x="1270000" y="2603500"/>
            <a:ext cx="10464800" cy="6381474"/>
          </a:xfrm>
        </p:spPr>
        <p:txBody>
          <a:bodyPr>
            <a:normAutofit fontScale="92500" lnSpcReduction="10000"/>
          </a:bodyPr>
          <a:lstStyle/>
          <a:p>
            <a:pPr marL="457200" indent="-457200" algn="l">
              <a:buFont typeface="Arial" pitchFamily="34" charset="0"/>
              <a:buChar char="•"/>
            </a:pPr>
            <a:r>
              <a:rPr lang="en-GB" sz="4000" dirty="0" smtClean="0"/>
              <a:t>54 </a:t>
            </a:r>
            <a:r>
              <a:rPr lang="en-GB" sz="4000" dirty="0"/>
              <a:t>year old </a:t>
            </a:r>
            <a:r>
              <a:rPr lang="en-GB" sz="4000" dirty="0" smtClean="0"/>
              <a:t>heterosexual man. Diagnosed with HIV in ITU in 2015. </a:t>
            </a:r>
          </a:p>
          <a:p>
            <a:pPr marL="457200" indent="-457200" algn="l">
              <a:buFont typeface="Arial" pitchFamily="34" charset="0"/>
              <a:buChar char="•"/>
            </a:pPr>
            <a:r>
              <a:rPr lang="en-GB" sz="4000" dirty="0" smtClean="0"/>
              <a:t>Seen in HIV clinic in 2017, routine blood test showed positive Syphilis </a:t>
            </a:r>
          </a:p>
          <a:p>
            <a:pPr marL="457200" indent="-457200" algn="l">
              <a:buFont typeface="Arial" pitchFamily="34" charset="0"/>
              <a:buChar char="•"/>
            </a:pPr>
            <a:r>
              <a:rPr lang="en-GB" sz="4000" dirty="0" smtClean="0"/>
              <a:t>Reports 1 x female sexual contact since HIV diagnosis, unprotected oral sex both given and received at a swingers club.</a:t>
            </a:r>
          </a:p>
          <a:p>
            <a:pPr marL="457200" indent="-457200" algn="l">
              <a:buFont typeface="Arial" pitchFamily="34" charset="0"/>
              <a:buChar char="•"/>
            </a:pPr>
            <a:r>
              <a:rPr lang="en-GB" sz="4000" dirty="0" smtClean="0"/>
              <a:t>Offered sexual health screen at time of syphilis treatment . Asymptomatic at time of testing </a:t>
            </a:r>
          </a:p>
          <a:p>
            <a:pPr marL="457200" indent="-457200" algn="l">
              <a:buFont typeface="Arial" pitchFamily="34" charset="0"/>
              <a:buChar char="•"/>
            </a:pPr>
            <a:r>
              <a:rPr lang="en-GB" sz="4000" dirty="0" smtClean="0"/>
              <a:t>Pharyngeal, urethral and rectal chlamydia and gonorrhoea tests were carried out </a:t>
            </a:r>
          </a:p>
          <a:p>
            <a:pPr marL="457200" indent="-457200" algn="l">
              <a:buFont typeface="Arial" pitchFamily="34" charset="0"/>
              <a:buChar char="•"/>
            </a:pPr>
            <a:r>
              <a:rPr lang="en-GB" sz="4000" dirty="0" smtClean="0"/>
              <a:t>Given his history ….</a:t>
            </a:r>
            <a:endParaRPr lang="en-GB" sz="4000" dirty="0"/>
          </a:p>
        </p:txBody>
      </p:sp>
      <p:sp>
        <p:nvSpPr>
          <p:cNvPr id="3" name="Title 2"/>
          <p:cNvSpPr>
            <a:spLocks noGrp="1"/>
          </p:cNvSpPr>
          <p:nvPr>
            <p:ph type="title"/>
          </p:nvPr>
        </p:nvSpPr>
        <p:spPr/>
        <p:txBody>
          <a:bodyPr/>
          <a:lstStyle/>
          <a:p>
            <a:r>
              <a:rPr lang="en-GB" dirty="0" smtClean="0"/>
              <a:t>Case study 1  </a:t>
            </a:r>
            <a:r>
              <a:rPr lang="en-GB" dirty="0"/>
              <a:t>……</a:t>
            </a:r>
          </a:p>
        </p:txBody>
      </p:sp>
    </p:spTree>
    <p:extLst>
      <p:ext uri="{BB962C8B-B14F-4D97-AF65-F5344CB8AC3E}">
        <p14:creationId xmlns:p14="http://schemas.microsoft.com/office/powerpoint/2010/main" val="246664583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Why?</a:t>
            </a:r>
            <a:endParaRPr lang="en-GB" dirty="0"/>
          </a:p>
        </p:txBody>
      </p:sp>
      <p:sp>
        <p:nvSpPr>
          <p:cNvPr id="5123" name="Content Placeholder 2"/>
          <p:cNvSpPr>
            <a:spLocks noGrp="1"/>
          </p:cNvSpPr>
          <p:nvPr>
            <p:ph idx="1"/>
          </p:nvPr>
        </p:nvSpPr>
        <p:spPr/>
        <p:txBody>
          <a:bodyPr/>
          <a:lstStyle/>
          <a:p>
            <a:pPr eaLnBrk="1" hangingPunct="1">
              <a:buFont typeface="Arial" panose="020B0604020202020204" pitchFamily="34" charset="0"/>
              <a:buChar char="•"/>
              <a:defRPr/>
            </a:pPr>
            <a:r>
              <a:rPr lang="en-GB" altLang="en-US" dirty="0" smtClean="0"/>
              <a:t>1 in 8 people infected with HIV in the UK are unaware of their diagnosis </a:t>
            </a:r>
            <a:r>
              <a:rPr lang="en-GB" altLang="en-US" dirty="0" smtClean="0"/>
              <a:t>(</a:t>
            </a:r>
            <a:r>
              <a:rPr lang="en-GB" altLang="en-US" dirty="0" err="1" smtClean="0"/>
              <a:t>approx</a:t>
            </a:r>
            <a:r>
              <a:rPr lang="en-GB" altLang="en-US" dirty="0" smtClean="0"/>
              <a:t> 13,500 </a:t>
            </a:r>
            <a:r>
              <a:rPr lang="en-GB" altLang="en-US" dirty="0" smtClean="0"/>
              <a:t>people</a:t>
            </a:r>
            <a:r>
              <a:rPr lang="en-GB" altLang="en-US" dirty="0" smtClean="0"/>
              <a:t>)</a:t>
            </a:r>
          </a:p>
          <a:p>
            <a:pPr marL="0" indent="0" eaLnBrk="1" hangingPunct="1">
              <a:defRPr/>
            </a:pPr>
            <a:endParaRPr lang="en-GB" altLang="en-US" dirty="0" smtClean="0"/>
          </a:p>
          <a:p>
            <a:pPr eaLnBrk="1" hangingPunct="1">
              <a:buFont typeface="Arial" panose="020B0604020202020204" pitchFamily="34" charset="0"/>
              <a:buChar char="•"/>
              <a:defRPr/>
            </a:pPr>
            <a:r>
              <a:rPr lang="en-GB" altLang="en-US" dirty="0" smtClean="0"/>
              <a:t>Early diagnosis is better</a:t>
            </a:r>
            <a:r>
              <a:rPr lang="en-GB" altLang="en-US" dirty="0" smtClean="0"/>
              <a:t>:</a:t>
            </a:r>
          </a:p>
          <a:p>
            <a:pPr marL="0" indent="0" eaLnBrk="1" hangingPunct="1">
              <a:defRPr/>
            </a:pPr>
            <a:endParaRPr lang="en-GB" altLang="en-US" dirty="0" smtClean="0"/>
          </a:p>
          <a:p>
            <a:pPr marL="1137844" lvl="1" indent="-487647" eaLnBrk="1" fontAlgn="auto" hangingPunct="1">
              <a:buFont typeface="Arial" panose="020B0604020202020204" pitchFamily="34" charset="0"/>
              <a:buChar char="•"/>
              <a:defRPr/>
            </a:pPr>
            <a:r>
              <a:rPr lang="en-GB" dirty="0"/>
              <a:t>e</a:t>
            </a:r>
            <a:r>
              <a:rPr lang="en-GB" dirty="0" smtClean="0"/>
              <a:t>asier and cheaper to </a:t>
            </a:r>
            <a:r>
              <a:rPr lang="en-GB" dirty="0" err="1" smtClean="0"/>
              <a:t>rx</a:t>
            </a:r>
            <a:r>
              <a:rPr lang="en-GB" dirty="0" smtClean="0"/>
              <a:t> if</a:t>
            </a:r>
            <a:r>
              <a:rPr lang="en-GB" dirty="0" smtClean="0"/>
              <a:t> </a:t>
            </a:r>
            <a:r>
              <a:rPr lang="en-GB" dirty="0"/>
              <a:t>diagnosed earlier </a:t>
            </a:r>
          </a:p>
          <a:p>
            <a:pPr marL="1137844" lvl="1" indent="-487647" eaLnBrk="1" fontAlgn="auto" hangingPunct="1">
              <a:buFont typeface="Arial" panose="020B0604020202020204" pitchFamily="34" charset="0"/>
              <a:buChar char="•"/>
              <a:defRPr/>
            </a:pPr>
            <a:r>
              <a:rPr lang="en-GB" dirty="0" smtClean="0"/>
              <a:t>diagnosis </a:t>
            </a:r>
            <a:r>
              <a:rPr lang="en-GB" dirty="0"/>
              <a:t>can reduce onward transmission </a:t>
            </a:r>
            <a:r>
              <a:rPr lang="en-GB" dirty="0" smtClean="0"/>
              <a:t> </a:t>
            </a:r>
            <a:endParaRPr lang="en-GB" dirty="0"/>
          </a:p>
          <a:p>
            <a:pPr marL="1137844" lvl="1" indent="-487647" eaLnBrk="1" hangingPunct="1">
              <a:buFont typeface="Arial" panose="020B0604020202020204" pitchFamily="34" charset="0"/>
              <a:buChar char="•"/>
              <a:defRPr/>
            </a:pPr>
            <a:r>
              <a:rPr lang="en-GB" dirty="0" smtClean="0"/>
              <a:t>if </a:t>
            </a:r>
            <a:r>
              <a:rPr lang="en-GB" dirty="0" smtClean="0"/>
              <a:t>HIV is diagnosed and treated </a:t>
            </a:r>
            <a:r>
              <a:rPr lang="en-GB" dirty="0" smtClean="0"/>
              <a:t>promptly, clinical outcomes are better and life expectancy same as non HIV</a:t>
            </a:r>
            <a:endParaRPr lang="en-GB" dirty="0" smtClean="0"/>
          </a:p>
          <a:p>
            <a:pPr lvl="1" indent="0" eaLnBrk="1" hangingPunct="1">
              <a:buNone/>
              <a:defRPr/>
            </a:pPr>
            <a:endParaRPr lang="en-GB" altLang="en-US" dirty="0" smtClean="0"/>
          </a:p>
          <a:p>
            <a:pPr marL="0" indent="0" eaLnBrk="1" hangingPunct="1">
              <a:defRPr/>
            </a:pPr>
            <a:r>
              <a:rPr lang="en-GB" altLang="en-US" dirty="0" smtClean="0">
                <a:solidFill>
                  <a:srgbClr val="FF0000"/>
                </a:solidFill>
              </a:rPr>
              <a:t>Late </a:t>
            </a:r>
            <a:r>
              <a:rPr lang="en-GB" altLang="en-US" dirty="0" smtClean="0">
                <a:solidFill>
                  <a:srgbClr val="FF0000"/>
                </a:solidFill>
              </a:rPr>
              <a:t>Diagnosis </a:t>
            </a:r>
            <a:r>
              <a:rPr lang="en-GB" altLang="en-US" dirty="0" smtClean="0">
                <a:solidFill>
                  <a:srgbClr val="FF0000"/>
                </a:solidFill>
              </a:rPr>
              <a:t>is often a result </a:t>
            </a:r>
            <a:r>
              <a:rPr lang="en-GB" altLang="en-US" dirty="0" smtClean="0">
                <a:solidFill>
                  <a:srgbClr val="FF0000"/>
                </a:solidFill>
              </a:rPr>
              <a:t>of missed opportunities to </a:t>
            </a:r>
            <a:r>
              <a:rPr lang="en-GB" altLang="en-US" dirty="0" smtClean="0">
                <a:solidFill>
                  <a:srgbClr val="FF0000"/>
                </a:solidFill>
              </a:rPr>
              <a:t>   test earlier!</a:t>
            </a:r>
            <a:endParaRPr lang="en-GB" altLang="en-US" dirty="0" smtClean="0">
              <a:solidFill>
                <a:srgbClr val="FF0000"/>
              </a:solidFill>
            </a:endParaRPr>
          </a:p>
        </p:txBody>
      </p:sp>
    </p:spTree>
    <p:extLst>
      <p:ext uri="{BB962C8B-B14F-4D97-AF65-F5344CB8AC3E}">
        <p14:creationId xmlns:p14="http://schemas.microsoft.com/office/powerpoint/2010/main" val="3912034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llju\AppData\Local\Microsoft\Windows\Temporary Internet Files\Content.IE5\SN8Z0BAA\question2-300x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113" y="3064043"/>
            <a:ext cx="4734426" cy="47344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92968" y="854173"/>
            <a:ext cx="10250906"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6000" b="0" i="0" u="none" strike="noStrike" cap="none" spc="0" normalizeH="0" baseline="0" dirty="0" smtClean="0">
                <a:ln>
                  <a:noFill/>
                </a:ln>
                <a:solidFill>
                  <a:srgbClr val="000000"/>
                </a:solidFill>
                <a:effectLst/>
                <a:uFillTx/>
                <a:latin typeface="+mn-lt"/>
                <a:ea typeface="+mn-ea"/>
                <a:cs typeface="+mn-cs"/>
                <a:sym typeface="Helvetica Light"/>
              </a:rPr>
              <a:t>What do you think the tests showed?</a:t>
            </a:r>
            <a:r>
              <a:rPr kumimoji="0" lang="en-GB" sz="6000" b="0" i="0" u="none" strike="noStrike" cap="none" spc="0" normalizeH="0" dirty="0" smtClean="0">
                <a:ln>
                  <a:noFill/>
                </a:ln>
                <a:solidFill>
                  <a:srgbClr val="000000"/>
                </a:solidFill>
                <a:effectLst/>
                <a:uFillTx/>
                <a:latin typeface="+mn-lt"/>
                <a:ea typeface="+mn-ea"/>
                <a:cs typeface="+mn-cs"/>
                <a:sym typeface="Helvetica Light"/>
              </a:rPr>
              <a:t> </a:t>
            </a:r>
            <a:endParaRPr kumimoji="0" lang="en-GB" sz="6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5926625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a:xfrm>
            <a:off x="1124226" y="657726"/>
            <a:ext cx="10464800" cy="8327248"/>
          </a:xfrm>
        </p:spPr>
        <p:txBody>
          <a:bodyPr>
            <a:noAutofit/>
          </a:bodyPr>
          <a:lstStyle/>
          <a:p>
            <a:r>
              <a:rPr lang="en-GB" sz="4800" dirty="0" smtClean="0"/>
              <a:t>      </a:t>
            </a:r>
            <a:r>
              <a:rPr lang="en-GB" sz="6000" dirty="0" smtClean="0"/>
              <a:t>One of the tests came back positive for chlamydia.</a:t>
            </a:r>
          </a:p>
          <a:p>
            <a:r>
              <a:rPr lang="en-GB" sz="6000" dirty="0" smtClean="0"/>
              <a:t> </a:t>
            </a:r>
          </a:p>
          <a:p>
            <a:r>
              <a:rPr lang="en-GB" sz="4800" dirty="0" smtClean="0"/>
              <a:t>But which one ? </a:t>
            </a:r>
          </a:p>
          <a:p>
            <a:endParaRPr lang="en-GB" sz="4800" dirty="0"/>
          </a:p>
          <a:p>
            <a:pPr marL="685800" indent="-685800" algn="l">
              <a:buFont typeface="Arial" panose="020B0604020202020204" pitchFamily="34" charset="0"/>
              <a:buChar char="•"/>
            </a:pPr>
            <a:r>
              <a:rPr lang="en-GB" sz="4800" dirty="0" smtClean="0"/>
              <a:t>Urethral : negative </a:t>
            </a:r>
          </a:p>
          <a:p>
            <a:pPr marL="685800" indent="-685800" algn="l">
              <a:buFont typeface="Arial" panose="020B0604020202020204" pitchFamily="34" charset="0"/>
              <a:buChar char="•"/>
            </a:pPr>
            <a:endParaRPr lang="en-GB" sz="4800" dirty="0" smtClean="0"/>
          </a:p>
          <a:p>
            <a:pPr marL="685800" indent="-685800" algn="l">
              <a:buFont typeface="Arial" panose="020B0604020202020204" pitchFamily="34" charset="0"/>
              <a:buChar char="•"/>
            </a:pPr>
            <a:r>
              <a:rPr lang="en-GB" sz="4800" dirty="0" smtClean="0"/>
              <a:t>Pharyngeal: negative</a:t>
            </a:r>
          </a:p>
          <a:p>
            <a:pPr marL="685800" indent="-685800" algn="l">
              <a:buFont typeface="Arial" panose="020B0604020202020204" pitchFamily="34" charset="0"/>
              <a:buChar char="•"/>
            </a:pPr>
            <a:endParaRPr lang="en-GB" sz="4800" dirty="0" smtClean="0"/>
          </a:p>
          <a:p>
            <a:pPr marL="685800" indent="-685800" algn="l">
              <a:buFont typeface="Arial" panose="020B0604020202020204" pitchFamily="34" charset="0"/>
              <a:buChar char="•"/>
            </a:pPr>
            <a:r>
              <a:rPr lang="en-GB" sz="4800" dirty="0" smtClean="0"/>
              <a:t>Rectal : positive </a:t>
            </a:r>
            <a:endParaRPr lang="en-GB" sz="4800"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746" y="7726016"/>
            <a:ext cx="1018325" cy="1018325"/>
          </a:xfrm>
          <a:prstGeom prst="rect">
            <a:avLst/>
          </a:prstGeom>
        </p:spPr>
      </p:pic>
    </p:spTree>
    <p:extLst>
      <p:ext uri="{BB962C8B-B14F-4D97-AF65-F5344CB8AC3E}">
        <p14:creationId xmlns:p14="http://schemas.microsoft.com/office/powerpoint/2010/main" val="501781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a:xfrm>
            <a:off x="1270000" y="2603500"/>
            <a:ext cx="10464800" cy="6381474"/>
          </a:xfrm>
        </p:spPr>
        <p:txBody>
          <a:bodyPr>
            <a:normAutofit fontScale="92500" lnSpcReduction="20000"/>
          </a:bodyPr>
          <a:lstStyle/>
          <a:p>
            <a:pPr marL="457200" indent="-457200" algn="l">
              <a:buFont typeface="Arial" pitchFamily="34" charset="0"/>
              <a:buChar char="•"/>
            </a:pPr>
            <a:r>
              <a:rPr lang="en-GB" sz="4000" dirty="0" smtClean="0"/>
              <a:t>36 </a:t>
            </a:r>
            <a:r>
              <a:rPr lang="en-GB" sz="4000" dirty="0"/>
              <a:t>year old </a:t>
            </a:r>
            <a:r>
              <a:rPr lang="en-GB" sz="4000" dirty="0" smtClean="0"/>
              <a:t>heterosexual man. Diagnosed with HIV in 2012. Lost to follow up from another clinic in 2015.</a:t>
            </a:r>
          </a:p>
          <a:p>
            <a:pPr marL="457200" indent="-457200" algn="l">
              <a:buFont typeface="Arial" pitchFamily="34" charset="0"/>
              <a:buChar char="•"/>
            </a:pPr>
            <a:r>
              <a:rPr lang="en-GB" sz="4000" dirty="0" smtClean="0"/>
              <a:t>Referred via gastroenterology with a 6/12 history of rectal symptoms. Treated for IBD following sigmoidoscopy, but treatment was not working.</a:t>
            </a:r>
          </a:p>
          <a:p>
            <a:pPr marL="457200" indent="-457200" algn="l">
              <a:buFont typeface="Arial" pitchFamily="34" charset="0"/>
              <a:buChar char="•"/>
            </a:pPr>
            <a:r>
              <a:rPr lang="en-GB" sz="4000" dirty="0" smtClean="0"/>
              <a:t>Referred to one of our consultants for ? HIV related cause .</a:t>
            </a:r>
          </a:p>
          <a:p>
            <a:pPr marL="457200" indent="-457200" algn="l">
              <a:buFont typeface="Arial" pitchFamily="34" charset="0"/>
              <a:buChar char="•"/>
            </a:pPr>
            <a:r>
              <a:rPr lang="en-GB" sz="4000" dirty="0" smtClean="0"/>
              <a:t>Reported no sexual contact in the last 2 years.</a:t>
            </a:r>
          </a:p>
          <a:p>
            <a:pPr marL="457200" indent="-457200" algn="l">
              <a:buFont typeface="Arial" pitchFamily="34" charset="0"/>
              <a:buChar char="•"/>
            </a:pPr>
            <a:r>
              <a:rPr lang="en-GB" sz="4000" dirty="0" smtClean="0"/>
              <a:t>Full sexual health screen carried out for gonorrhoea and chlamydia .</a:t>
            </a:r>
          </a:p>
          <a:p>
            <a:pPr marL="457200" indent="-457200" algn="l">
              <a:buFont typeface="Arial" pitchFamily="34" charset="0"/>
              <a:buChar char="•"/>
            </a:pPr>
            <a:r>
              <a:rPr lang="en-GB" sz="4000" dirty="0" smtClean="0"/>
              <a:t>Given his history ……. </a:t>
            </a:r>
          </a:p>
        </p:txBody>
      </p:sp>
      <p:sp>
        <p:nvSpPr>
          <p:cNvPr id="3" name="Title 2"/>
          <p:cNvSpPr>
            <a:spLocks noGrp="1"/>
          </p:cNvSpPr>
          <p:nvPr>
            <p:ph type="title"/>
          </p:nvPr>
        </p:nvSpPr>
        <p:spPr/>
        <p:txBody>
          <a:bodyPr/>
          <a:lstStyle/>
          <a:p>
            <a:r>
              <a:rPr lang="en-GB" dirty="0" smtClean="0"/>
              <a:t>Case study 2  </a:t>
            </a:r>
            <a:r>
              <a:rPr lang="en-GB" dirty="0"/>
              <a:t>……</a:t>
            </a:r>
          </a:p>
        </p:txBody>
      </p:sp>
    </p:spTree>
    <p:extLst>
      <p:ext uri="{BB962C8B-B14F-4D97-AF65-F5344CB8AC3E}">
        <p14:creationId xmlns:p14="http://schemas.microsoft.com/office/powerpoint/2010/main" val="125185023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llju\AppData\Local\Microsoft\Windows\Temporary Internet Files\Content.IE5\SN8Z0BAA\question2-300x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113" y="3064043"/>
            <a:ext cx="4734426" cy="47344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92968" y="854173"/>
            <a:ext cx="10250906"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6000" b="0" i="0" u="none" strike="noStrike" cap="none" spc="0" normalizeH="0" baseline="0" dirty="0" smtClean="0">
                <a:ln>
                  <a:noFill/>
                </a:ln>
                <a:solidFill>
                  <a:srgbClr val="000000"/>
                </a:solidFill>
                <a:effectLst/>
                <a:uFillTx/>
                <a:latin typeface="+mn-lt"/>
                <a:ea typeface="+mn-ea"/>
                <a:cs typeface="+mn-cs"/>
                <a:sym typeface="Helvetica Light"/>
              </a:rPr>
              <a:t>What do you think the tests showed?</a:t>
            </a:r>
            <a:r>
              <a:rPr kumimoji="0" lang="en-GB" sz="6000" b="0" i="0" u="none" strike="noStrike" cap="none" spc="0" normalizeH="0" dirty="0" smtClean="0">
                <a:ln>
                  <a:noFill/>
                </a:ln>
                <a:solidFill>
                  <a:srgbClr val="000000"/>
                </a:solidFill>
                <a:effectLst/>
                <a:uFillTx/>
                <a:latin typeface="+mn-lt"/>
                <a:ea typeface="+mn-ea"/>
                <a:cs typeface="+mn-cs"/>
                <a:sym typeface="Helvetica Light"/>
              </a:rPr>
              <a:t> </a:t>
            </a:r>
            <a:endParaRPr kumimoji="0" lang="en-GB" sz="6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334754715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a:xfrm>
            <a:off x="1124226" y="2057400"/>
            <a:ext cx="10464800" cy="6927574"/>
          </a:xfrm>
        </p:spPr>
        <p:txBody>
          <a:bodyPr>
            <a:noAutofit/>
          </a:bodyPr>
          <a:lstStyle/>
          <a:p>
            <a:pPr marL="685800" indent="-685800" algn="l">
              <a:buFont typeface="Arial" panose="020B0604020202020204" pitchFamily="34" charset="0"/>
              <a:buChar char="•"/>
            </a:pPr>
            <a:r>
              <a:rPr lang="en-GB" sz="4800" dirty="0"/>
              <a:t>U</a:t>
            </a:r>
            <a:r>
              <a:rPr lang="en-GB" sz="4800" dirty="0" smtClean="0"/>
              <a:t>rethral culture/urine :positive for gonorrhoea and chlamydia </a:t>
            </a:r>
          </a:p>
          <a:p>
            <a:pPr marL="685800" indent="-685800" algn="l">
              <a:buFont typeface="Arial" panose="020B0604020202020204" pitchFamily="34" charset="0"/>
              <a:buChar char="•"/>
            </a:pPr>
            <a:endParaRPr lang="en-GB" sz="4800" dirty="0" smtClean="0"/>
          </a:p>
          <a:p>
            <a:pPr marL="685800" indent="-685800" algn="l">
              <a:buFont typeface="Arial" panose="020B0604020202020204" pitchFamily="34" charset="0"/>
              <a:buChar char="•"/>
            </a:pPr>
            <a:r>
              <a:rPr lang="en-GB" sz="4800" dirty="0" smtClean="0"/>
              <a:t>Pharyngeal: negative</a:t>
            </a:r>
          </a:p>
          <a:p>
            <a:pPr marL="685800" indent="-685800" algn="l">
              <a:buFont typeface="Arial" panose="020B0604020202020204" pitchFamily="34" charset="0"/>
              <a:buChar char="•"/>
            </a:pPr>
            <a:endParaRPr lang="en-GB" sz="4800" dirty="0" smtClean="0"/>
          </a:p>
          <a:p>
            <a:pPr marL="685800" indent="-685800" algn="l">
              <a:buFont typeface="Arial" panose="020B0604020202020204" pitchFamily="34" charset="0"/>
              <a:buChar char="•"/>
            </a:pPr>
            <a:r>
              <a:rPr lang="en-GB" sz="4800" dirty="0" smtClean="0"/>
              <a:t>Rectal swabs : positive  for gonorrhoea and chlamydia </a:t>
            </a:r>
            <a:endParaRPr lang="en-GB" sz="4800"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863" y="2112615"/>
            <a:ext cx="1018325" cy="1018325"/>
          </a:xfrm>
          <a:prstGeom prst="rect">
            <a:avLst/>
          </a:prstGeom>
        </p:spPr>
      </p:pic>
      <p:pic>
        <p:nvPicPr>
          <p:cNvPr id="1026" name="Picture 2" descr="C:\Users\willju\Desktop\thumbs_down_smiley2r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605155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31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a:xfrm>
            <a:off x="1270000" y="3945283"/>
            <a:ext cx="10464800" cy="1130300"/>
          </a:xfrm>
        </p:spPr>
        <p:txBody>
          <a:bodyPr>
            <a:noAutofit/>
          </a:bodyPr>
          <a:lstStyle/>
          <a:p>
            <a:r>
              <a:rPr lang="en-GB" sz="6000" dirty="0"/>
              <a:t>And the </a:t>
            </a:r>
            <a:r>
              <a:rPr lang="en-GB" sz="6000" dirty="0" smtClean="0"/>
              <a:t>morals of these stories… </a:t>
            </a:r>
            <a:endParaRPr lang="en-GB" sz="6000" dirty="0"/>
          </a:p>
          <a:p>
            <a:pPr marL="457200" indent="-457200" algn="l">
              <a:buFont typeface="Arial" pitchFamily="34" charset="0"/>
              <a:buChar char="•"/>
            </a:pPr>
            <a:endParaRPr lang="en-GB" sz="8800" dirty="0"/>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184980346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a:xfrm>
            <a:off x="952500" y="2349500"/>
            <a:ext cx="10464800" cy="2819400"/>
          </a:xfrm>
        </p:spPr>
        <p:txBody>
          <a:bodyPr>
            <a:noAutofit/>
          </a:bodyPr>
          <a:lstStyle/>
          <a:p>
            <a:pPr marL="82296"/>
            <a:r>
              <a:rPr lang="en-GB" sz="4800" dirty="0"/>
              <a:t>Thank you for listening</a:t>
            </a:r>
          </a:p>
          <a:p>
            <a:pPr marL="82296"/>
            <a:r>
              <a:rPr lang="en-GB" sz="4800" dirty="0" smtClean="0"/>
              <a:t>and now back to Karen</a:t>
            </a:r>
          </a:p>
          <a:p>
            <a:pPr marL="82296"/>
            <a:r>
              <a:rPr lang="en-GB" sz="4800" dirty="0" smtClean="0"/>
              <a:t> </a:t>
            </a:r>
            <a:endParaRPr lang="en-GB" sz="4800" dirty="0"/>
          </a:p>
        </p:txBody>
      </p:sp>
      <p:sp>
        <p:nvSpPr>
          <p:cNvPr id="3" name="Title 2"/>
          <p:cNvSpPr>
            <a:spLocks noGrp="1"/>
          </p:cNvSpPr>
          <p:nvPr>
            <p:ph type="title"/>
          </p:nvPr>
        </p:nvSpPr>
        <p:spPr/>
        <p:txBody>
          <a:bodyPr/>
          <a:lstStyle/>
          <a:p>
            <a:endParaRPr lang="en-GB" dirty="0"/>
          </a:p>
        </p:txBody>
      </p:sp>
      <p:pic>
        <p:nvPicPr>
          <p:cNvPr id="2050" name="Picture 2" descr="C:\Users\willju\Desktop\ThankYou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100" y="4030488"/>
            <a:ext cx="6210300" cy="464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28455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a:xfrm>
            <a:off x="1270000" y="3034748"/>
            <a:ext cx="10464800" cy="4558748"/>
          </a:xfrm>
        </p:spPr>
        <p:txBody>
          <a:bodyPr>
            <a:normAutofit fontScale="92500" lnSpcReduction="10000"/>
          </a:bodyPr>
          <a:lstStyle/>
          <a:p>
            <a:pPr algn="l"/>
            <a:r>
              <a:rPr lang="en-GB" sz="4000" dirty="0" smtClean="0"/>
              <a:t>What is the health adviser team’s role?</a:t>
            </a:r>
          </a:p>
          <a:p>
            <a:pPr algn="l"/>
            <a:endParaRPr lang="en-GB" sz="4000" dirty="0" smtClean="0"/>
          </a:p>
          <a:p>
            <a:pPr marL="457200" indent="-457200" algn="l">
              <a:buFont typeface="Arial" pitchFamily="34" charset="0"/>
              <a:buChar char="•"/>
            </a:pPr>
            <a:r>
              <a:rPr lang="en-GB" sz="4000" dirty="0" smtClean="0"/>
              <a:t>Promoting HIV testing</a:t>
            </a:r>
          </a:p>
          <a:p>
            <a:pPr marL="457200" indent="-457200" algn="l">
              <a:buFont typeface="Arial" pitchFamily="34" charset="0"/>
              <a:buChar char="•"/>
            </a:pPr>
            <a:r>
              <a:rPr lang="en-GB" sz="4000" dirty="0" smtClean="0"/>
              <a:t>Giving results</a:t>
            </a:r>
          </a:p>
          <a:p>
            <a:pPr marL="457200" indent="-457200" algn="l">
              <a:buFont typeface="Arial" pitchFamily="34" charset="0"/>
              <a:buChar char="•"/>
            </a:pPr>
            <a:r>
              <a:rPr lang="en-GB" sz="4000" dirty="0" smtClean="0"/>
              <a:t>Support</a:t>
            </a:r>
          </a:p>
          <a:p>
            <a:pPr marL="457200" indent="-457200" algn="l">
              <a:buFont typeface="Arial" pitchFamily="34" charset="0"/>
              <a:buChar char="•"/>
            </a:pPr>
            <a:r>
              <a:rPr lang="en-GB" sz="4000" b="1" u="sng" dirty="0" smtClean="0">
                <a:solidFill>
                  <a:srgbClr val="FF0000"/>
                </a:solidFill>
              </a:rPr>
              <a:t>Partner notification</a:t>
            </a:r>
          </a:p>
          <a:p>
            <a:pPr marL="457200" indent="-457200" algn="l">
              <a:buFont typeface="Arial" pitchFamily="34" charset="0"/>
              <a:buChar char="•"/>
            </a:pPr>
            <a:r>
              <a:rPr lang="en-GB" sz="4000" dirty="0" smtClean="0"/>
              <a:t>Child testing</a:t>
            </a:r>
          </a:p>
          <a:p>
            <a:pPr marL="457200" indent="-457200" algn="l">
              <a:buFont typeface="Arial" pitchFamily="34" charset="0"/>
              <a:buChar char="•"/>
            </a:pPr>
            <a:r>
              <a:rPr lang="en-GB" sz="4000" dirty="0" smtClean="0"/>
              <a:t>Sexual health advice</a:t>
            </a:r>
          </a:p>
        </p:txBody>
      </p:sp>
      <p:sp>
        <p:nvSpPr>
          <p:cNvPr id="3" name="Title 2"/>
          <p:cNvSpPr>
            <a:spLocks noGrp="1"/>
          </p:cNvSpPr>
          <p:nvPr>
            <p:ph type="title"/>
          </p:nvPr>
        </p:nvSpPr>
        <p:spPr/>
        <p:txBody>
          <a:bodyPr>
            <a:normAutofit fontScale="90000"/>
          </a:bodyPr>
          <a:lstStyle/>
          <a:p>
            <a:r>
              <a:rPr lang="en-GB" dirty="0" smtClean="0"/>
              <a:t>Karen Barclay - health adviser in HIV department</a:t>
            </a:r>
            <a:endParaRPr lang="en-GB" dirty="0"/>
          </a:p>
        </p:txBody>
      </p:sp>
      <p:pic>
        <p:nvPicPr>
          <p:cNvPr id="1026" name="Picture 2" descr="C:\Users\willju\Desktop\Teaching-Teamwork-to-Engineers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524" y="5714586"/>
            <a:ext cx="3238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95633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a:xfrm>
            <a:off x="1270000" y="3564835"/>
            <a:ext cx="10464800" cy="2594665"/>
          </a:xfrm>
        </p:spPr>
        <p:txBody>
          <a:bodyPr>
            <a:noAutofit/>
          </a:bodyPr>
          <a:lstStyle/>
          <a:p>
            <a:pPr marL="571500" indent="-571500" algn="l">
              <a:buFont typeface="Arial" pitchFamily="34" charset="0"/>
              <a:buChar char="•"/>
            </a:pPr>
            <a:r>
              <a:rPr lang="en-GB" sz="2800" dirty="0" smtClean="0"/>
              <a:t>the process of contacting the sexual partners of a person with HIV and advising them that they have been exposed to infection</a:t>
            </a:r>
          </a:p>
          <a:p>
            <a:pPr algn="l"/>
            <a:endParaRPr lang="en-GB" sz="2800" dirty="0"/>
          </a:p>
          <a:p>
            <a:pPr marL="571500" indent="-571500" algn="l">
              <a:buFont typeface="Arial" pitchFamily="34" charset="0"/>
              <a:buChar char="•"/>
            </a:pPr>
            <a:r>
              <a:rPr lang="en-GB" sz="2800" dirty="0" smtClean="0"/>
              <a:t>This is also applicable for any other sexually transmitted infections / BBV</a:t>
            </a:r>
          </a:p>
          <a:p>
            <a:pPr algn="l"/>
            <a:endParaRPr lang="en-GB" sz="2800" dirty="0"/>
          </a:p>
          <a:p>
            <a:pPr marL="571500" indent="-571500" algn="l">
              <a:buFont typeface="Arial" pitchFamily="34" charset="0"/>
              <a:buChar char="•"/>
            </a:pPr>
            <a:r>
              <a:rPr lang="en-GB" sz="2800" dirty="0" smtClean="0"/>
              <a:t>Remember to include those that are exposed in a non sexual way eg: IVDU</a:t>
            </a:r>
          </a:p>
          <a:p>
            <a:pPr marL="571500" indent="-571500" algn="l">
              <a:buFont typeface="Arial" pitchFamily="34" charset="0"/>
              <a:buChar char="•"/>
            </a:pPr>
            <a:endParaRPr lang="en-GB" sz="2800" dirty="0"/>
          </a:p>
          <a:p>
            <a:pPr marL="571500" indent="-571500" algn="l">
              <a:buFont typeface="Arial" pitchFamily="34" charset="0"/>
              <a:buChar char="•"/>
            </a:pPr>
            <a:r>
              <a:rPr lang="en-GB" sz="2800" dirty="0" smtClean="0"/>
              <a:t>Also consider testing children if appropriate</a:t>
            </a:r>
            <a:endParaRPr lang="en-GB" sz="2800" dirty="0"/>
          </a:p>
        </p:txBody>
      </p:sp>
      <p:sp>
        <p:nvSpPr>
          <p:cNvPr id="3" name="Title 2"/>
          <p:cNvSpPr>
            <a:spLocks noGrp="1"/>
          </p:cNvSpPr>
          <p:nvPr>
            <p:ph type="title"/>
          </p:nvPr>
        </p:nvSpPr>
        <p:spPr/>
        <p:txBody>
          <a:bodyPr>
            <a:noAutofit/>
          </a:bodyPr>
          <a:lstStyle/>
          <a:p>
            <a:r>
              <a:rPr lang="en-GB" dirty="0" smtClean="0"/>
              <a:t>What is partner notification for HIV?</a:t>
            </a:r>
            <a:endParaRPr lang="en-GB" dirty="0"/>
          </a:p>
        </p:txBody>
      </p:sp>
    </p:spTree>
    <p:extLst>
      <p:ext uri="{BB962C8B-B14F-4D97-AF65-F5344CB8AC3E}">
        <p14:creationId xmlns:p14="http://schemas.microsoft.com/office/powerpoint/2010/main" val="86578234"/>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600" y="1689001"/>
            <a:ext cx="923290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8000" dirty="0" smtClean="0"/>
              <a:t>HIV and the Law </a:t>
            </a:r>
            <a:endParaRPr kumimoji="0" lang="en-GB" sz="8000" b="0" i="0" u="none" strike="noStrike" cap="none" spc="0" normalizeH="0" baseline="0" dirty="0">
              <a:ln>
                <a:noFill/>
              </a:ln>
              <a:solidFill>
                <a:srgbClr val="000000"/>
              </a:solidFill>
              <a:effectLst/>
              <a:uFillTx/>
              <a:sym typeface="Helvetica Light"/>
            </a:endParaRPr>
          </a:p>
        </p:txBody>
      </p:sp>
      <p:pic>
        <p:nvPicPr>
          <p:cNvPr id="1026" name="Picture 2" descr="C:\Users\willju\Desktop\wig pi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2300" y="3742328"/>
            <a:ext cx="3263900" cy="408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81658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216747"/>
            <a:ext cx="8236373" cy="1074702"/>
          </a:xfrm>
        </p:spPr>
        <p:txBody>
          <a:bodyPr/>
          <a:lstStyle/>
          <a:p>
            <a:pPr eaLnBrk="1" fontAlgn="auto" hangingPunct="1">
              <a:spcAft>
                <a:spcPts val="0"/>
              </a:spcAft>
              <a:defRPr/>
            </a:pPr>
            <a:r>
              <a:rPr lang="en-GB" dirty="0" smtClean="0"/>
              <a:t>Who?</a:t>
            </a:r>
            <a:endParaRPr lang="en-GB" dirty="0"/>
          </a:p>
        </p:txBody>
      </p:sp>
      <p:sp>
        <p:nvSpPr>
          <p:cNvPr id="6147" name="Content Placeholder 2"/>
          <p:cNvSpPr>
            <a:spLocks noGrp="1"/>
          </p:cNvSpPr>
          <p:nvPr>
            <p:ph idx="1"/>
          </p:nvPr>
        </p:nvSpPr>
        <p:spPr>
          <a:xfrm>
            <a:off x="767646" y="3228622"/>
            <a:ext cx="10837333" cy="4389120"/>
          </a:xfrm>
        </p:spPr>
        <p:txBody>
          <a:bodyPr/>
          <a:lstStyle/>
          <a:p>
            <a:pPr marL="0" indent="0" eaLnBrk="1" hangingPunct="1"/>
            <a:r>
              <a:rPr lang="en-GB" altLang="en-US" sz="2600" dirty="0"/>
              <a:t>High Risk Populations:</a:t>
            </a:r>
          </a:p>
          <a:p>
            <a:pPr lvl="1" eaLnBrk="1" hangingPunct="1"/>
            <a:r>
              <a:rPr lang="en-GB" altLang="en-US" sz="2600" dirty="0"/>
              <a:t>HIV – differential diagnosis</a:t>
            </a:r>
          </a:p>
          <a:p>
            <a:pPr lvl="1" eaLnBrk="1" hangingPunct="1"/>
            <a:r>
              <a:rPr lang="en-GB" altLang="en-US" sz="2600" dirty="0"/>
              <a:t>Patients diagnosed with STI</a:t>
            </a:r>
          </a:p>
          <a:p>
            <a:pPr lvl="1" eaLnBrk="1" hangingPunct="1"/>
            <a:r>
              <a:rPr lang="en-GB" altLang="en-US" sz="2600" dirty="0"/>
              <a:t>MSM (and female contacts of MSM)</a:t>
            </a:r>
          </a:p>
          <a:p>
            <a:pPr lvl="1" eaLnBrk="1" hangingPunct="1"/>
            <a:r>
              <a:rPr lang="en-GB" altLang="en-US" sz="2600" dirty="0"/>
              <a:t>Patients with HIV + sexual partner</a:t>
            </a:r>
          </a:p>
          <a:p>
            <a:pPr lvl="1" eaLnBrk="1" hangingPunct="1"/>
            <a:r>
              <a:rPr lang="en-GB" altLang="en-US" sz="2600" dirty="0" err="1"/>
              <a:t>Hx</a:t>
            </a:r>
            <a:r>
              <a:rPr lang="en-GB" altLang="en-US" sz="2600" dirty="0"/>
              <a:t> of IVDU / other injecting recreational drug use / CHEMS</a:t>
            </a:r>
          </a:p>
          <a:p>
            <a:pPr lvl="1" eaLnBrk="1" hangingPunct="1"/>
            <a:r>
              <a:rPr lang="en-GB" altLang="en-US" sz="2600" dirty="0"/>
              <a:t>Patients from high HIV prevalence </a:t>
            </a:r>
            <a:r>
              <a:rPr lang="en-GB" altLang="en-US" sz="2600" dirty="0" smtClean="0"/>
              <a:t>country, and patients </a:t>
            </a:r>
            <a:r>
              <a:rPr lang="en-GB" altLang="en-US" sz="2600" dirty="0"/>
              <a:t>reporting sexual contact with partners from high HIV prevalence </a:t>
            </a:r>
            <a:r>
              <a:rPr lang="en-GB" altLang="en-US" sz="2600" dirty="0" smtClean="0"/>
              <a:t>country</a:t>
            </a:r>
          </a:p>
          <a:p>
            <a:pPr lvl="1" eaLnBrk="1" hangingPunct="1"/>
            <a:endParaRPr lang="en-GB" altLang="en-US" sz="2600" dirty="0"/>
          </a:p>
          <a:p>
            <a:pPr marL="390589" lvl="1" indent="0" eaLnBrk="1" hangingPunct="1">
              <a:buNone/>
            </a:pPr>
            <a:r>
              <a:rPr lang="en-GB" altLang="en-US" sz="2600" dirty="0" smtClean="0">
                <a:solidFill>
                  <a:srgbClr val="FF0000"/>
                </a:solidFill>
              </a:rPr>
              <a:t>But y</a:t>
            </a:r>
            <a:r>
              <a:rPr lang="en-GB" altLang="en-US" sz="2600" dirty="0" smtClean="0">
                <a:solidFill>
                  <a:srgbClr val="FF0000"/>
                </a:solidFill>
              </a:rPr>
              <a:t>ou do not need to be in any of the above categories to acquire HIV!</a:t>
            </a:r>
            <a:endParaRPr lang="en-GB" altLang="en-US" sz="2600" dirty="0">
              <a:solidFill>
                <a:srgbClr val="FF0000"/>
              </a:solidFill>
            </a:endParaRPr>
          </a:p>
          <a:p>
            <a:pPr lvl="1" eaLnBrk="1" hangingPunct="1"/>
            <a:endParaRPr lang="en-GB" altLang="en-US" dirty="0" smtClean="0"/>
          </a:p>
          <a:p>
            <a:pPr lvl="1" eaLnBrk="1" hangingPunct="1"/>
            <a:endParaRPr lang="en-GB" altLang="en-US" dirty="0" smtClean="0"/>
          </a:p>
          <a:p>
            <a:pPr lvl="1" eaLnBrk="1" hangingPunct="1"/>
            <a:endParaRPr lang="en-GB" altLang="en-US" dirty="0" smtClean="0"/>
          </a:p>
          <a:p>
            <a:pPr lvl="1" eaLnBrk="1" hangingPunct="1"/>
            <a:endParaRPr lang="en-GB" altLang="en-US" dirty="0" smtClean="0"/>
          </a:p>
        </p:txBody>
      </p:sp>
      <p:sp>
        <p:nvSpPr>
          <p:cNvPr id="6148" name="TextBox 2"/>
          <p:cNvSpPr txBox="1">
            <a:spLocks noChangeArrowheads="1"/>
          </p:cNvSpPr>
          <p:nvPr/>
        </p:nvSpPr>
        <p:spPr bwMode="auto">
          <a:xfrm>
            <a:off x="767647" y="1702365"/>
            <a:ext cx="12312981" cy="83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39" tIns="65020" rIns="130039" bIns="65020">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l" defTabSz="1300460" fontAlgn="base" hangingPunct="1">
              <a:spcBef>
                <a:spcPct val="0"/>
              </a:spcBef>
              <a:spcAft>
                <a:spcPct val="0"/>
              </a:spcAft>
            </a:pPr>
            <a:r>
              <a:rPr lang="en-GB" altLang="en-US" sz="4600" kern="1200">
                <a:solidFill>
                  <a:srgbClr val="000000"/>
                </a:solidFill>
                <a:cs typeface="Arial" charset="0"/>
              </a:rPr>
              <a:t>EVERYONE! </a:t>
            </a:r>
            <a:r>
              <a:rPr lang="en-GB" altLang="en-US" sz="2600" kern="1200">
                <a:solidFill>
                  <a:srgbClr val="000000"/>
                </a:solidFill>
                <a:cs typeface="Arial" charset="0"/>
              </a:rPr>
              <a:t>– consider HIV testing along with routine blood tests </a:t>
            </a:r>
          </a:p>
        </p:txBody>
      </p:sp>
    </p:spTree>
    <p:extLst>
      <p:ext uri="{BB962C8B-B14F-4D97-AF65-F5344CB8AC3E}">
        <p14:creationId xmlns:p14="http://schemas.microsoft.com/office/powerpoint/2010/main" val="1234146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400" y="2503965"/>
            <a:ext cx="10693400"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Do you think there is a legal obligation for</a:t>
            </a:r>
            <a:r>
              <a:rPr kumimoji="0" lang="en-GB" sz="3600" b="0" i="0" u="none" strike="noStrike" cap="none" spc="0" normalizeH="0" dirty="0" smtClean="0">
                <a:ln>
                  <a:noFill/>
                </a:ln>
                <a:solidFill>
                  <a:srgbClr val="000000"/>
                </a:solidFill>
                <a:effectLst/>
                <a:uFillTx/>
                <a:latin typeface="+mn-lt"/>
                <a:ea typeface="+mn-ea"/>
                <a:cs typeface="+mn-cs"/>
                <a:sym typeface="Helvetica Light"/>
              </a:rPr>
              <a:t> those with HIV to tell their partners?</a:t>
            </a:r>
          </a:p>
          <a:p>
            <a:pPr marL="0" marR="0" indent="0" algn="ctr" defTabSz="584200" rtl="0" fontAlgn="auto" latinLnBrk="0" hangingPunct="0">
              <a:lnSpc>
                <a:spcPct val="100000"/>
              </a:lnSpc>
              <a:spcBef>
                <a:spcPts val="0"/>
              </a:spcBef>
              <a:spcAft>
                <a:spcPts val="0"/>
              </a:spcAft>
              <a:buClrTx/>
              <a:buSzTx/>
              <a:buFontTx/>
              <a:buNone/>
              <a:tabLst/>
            </a:pPr>
            <a:endParaRPr lang="en-GB" baseline="0" dirty="0"/>
          </a:p>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dirty="0" smtClean="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r>
              <a:rPr lang="en-GB" dirty="0" smtClean="0"/>
              <a:t>Do you think there is a legal obligation for those with HIV to co-operate with the partner notification process ?</a:t>
            </a:r>
          </a:p>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n-GB" dirty="0" smtClean="0"/>
          </a:p>
        </p:txBody>
      </p:sp>
    </p:spTree>
    <p:extLst>
      <p:ext uri="{BB962C8B-B14F-4D97-AF65-F5344CB8AC3E}">
        <p14:creationId xmlns:p14="http://schemas.microsoft.com/office/powerpoint/2010/main" val="16719057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934394"/>
            <a:ext cx="1023620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6000" b="0" i="0" u="none" strike="noStrike" cap="none" spc="0" normalizeH="0" baseline="0" dirty="0" smtClean="0">
                <a:ln>
                  <a:noFill/>
                </a:ln>
                <a:solidFill>
                  <a:srgbClr val="000000"/>
                </a:solidFill>
                <a:effectLst/>
                <a:uFillTx/>
                <a:sym typeface="Helvetica Light"/>
              </a:rPr>
              <a:t>And the answer is …….</a:t>
            </a:r>
          </a:p>
          <a:p>
            <a:pPr marL="0" marR="0" indent="0" algn="ctr" defTabSz="584200" rtl="0" fontAlgn="auto" latinLnBrk="0" hangingPunct="0">
              <a:lnSpc>
                <a:spcPct val="100000"/>
              </a:lnSpc>
              <a:spcBef>
                <a:spcPts val="0"/>
              </a:spcBef>
              <a:spcAft>
                <a:spcPts val="0"/>
              </a:spcAft>
              <a:buClrTx/>
              <a:buSzTx/>
              <a:buFontTx/>
              <a:buNone/>
              <a:tabLst/>
            </a:pPr>
            <a:endParaRPr lang="en-GB" sz="6000" dirty="0"/>
          </a:p>
          <a:p>
            <a:pPr marL="0" marR="0" indent="0" algn="ctr" defTabSz="584200" rtl="0" fontAlgn="auto" latinLnBrk="0" hangingPunct="0">
              <a:lnSpc>
                <a:spcPct val="100000"/>
              </a:lnSpc>
              <a:spcBef>
                <a:spcPts val="0"/>
              </a:spcBef>
              <a:spcAft>
                <a:spcPts val="0"/>
              </a:spcAft>
              <a:buClrTx/>
              <a:buSzTx/>
              <a:buFontTx/>
              <a:buNone/>
              <a:tabLst/>
            </a:pPr>
            <a:endParaRPr kumimoji="0" lang="en-GB" sz="6000" b="0" i="0" u="none" strike="noStrike" cap="none" spc="0" normalizeH="0" baseline="0" dirty="0" smtClean="0">
              <a:ln>
                <a:noFill/>
              </a:ln>
              <a:solidFill>
                <a:srgbClr val="000000"/>
              </a:solidFill>
              <a:effectLst/>
              <a:uFillTx/>
              <a:sym typeface="Helvetica Light"/>
            </a:endParaRPr>
          </a:p>
          <a:p>
            <a:pPr marL="0" marR="0" indent="0" algn="ctr" defTabSz="584200" rtl="0" fontAlgn="auto" latinLnBrk="0" hangingPunct="0">
              <a:lnSpc>
                <a:spcPct val="100000"/>
              </a:lnSpc>
              <a:spcBef>
                <a:spcPts val="0"/>
              </a:spcBef>
              <a:spcAft>
                <a:spcPts val="0"/>
              </a:spcAft>
              <a:buClrTx/>
              <a:buSzTx/>
              <a:buFontTx/>
              <a:buNone/>
              <a:tabLst/>
            </a:pPr>
            <a:r>
              <a:rPr lang="en-GB" sz="6000" dirty="0" smtClean="0"/>
              <a:t>NO !!!</a:t>
            </a:r>
            <a:endParaRPr kumimoji="0" lang="en-GB" sz="60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41920222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dirty="0" smtClean="0"/>
              <a:t>Diagnose the undiagnosed so they can access life saving treatment and prevent advanced HIV and death (think about how HIV is transmitted)</a:t>
            </a:r>
          </a:p>
          <a:p>
            <a:r>
              <a:rPr lang="en-GB" dirty="0" smtClean="0"/>
              <a:t>Identify possible source of infection</a:t>
            </a:r>
          </a:p>
          <a:p>
            <a:r>
              <a:rPr lang="en-GB" dirty="0" smtClean="0"/>
              <a:t>Prevent inadvertant </a:t>
            </a:r>
            <a:r>
              <a:rPr lang="en-GB" dirty="0" err="1" smtClean="0"/>
              <a:t>ongoing</a:t>
            </a:r>
            <a:r>
              <a:rPr lang="en-GB" dirty="0" smtClean="0"/>
              <a:t> transmission </a:t>
            </a:r>
          </a:p>
          <a:p>
            <a:r>
              <a:rPr lang="en-GB" dirty="0" smtClean="0"/>
              <a:t>Urgency of PN in a </a:t>
            </a:r>
            <a:r>
              <a:rPr lang="en-GB" dirty="0" err="1" smtClean="0"/>
              <a:t>seroconverter</a:t>
            </a:r>
            <a:endParaRPr lang="en-GB" dirty="0"/>
          </a:p>
        </p:txBody>
      </p:sp>
      <p:sp>
        <p:nvSpPr>
          <p:cNvPr id="2" name="Title 1"/>
          <p:cNvSpPr>
            <a:spLocks noGrp="1"/>
          </p:cNvSpPr>
          <p:nvPr>
            <p:ph type="title" idx="4294967295"/>
          </p:nvPr>
        </p:nvSpPr>
        <p:spPr>
          <a:xfrm>
            <a:off x="0" y="177800"/>
            <a:ext cx="10464800" cy="2154238"/>
          </a:xfrm>
        </p:spPr>
        <p:txBody>
          <a:bodyPr/>
          <a:lstStyle/>
          <a:p>
            <a:r>
              <a:rPr lang="en-GB" dirty="0" smtClean="0"/>
              <a:t>Rationale for PN</a:t>
            </a:r>
            <a:endParaRPr lang="en-GB" dirty="0"/>
          </a:p>
        </p:txBody>
      </p:sp>
      <p:pic>
        <p:nvPicPr>
          <p:cNvPr id="2051" name="Picture 3" descr="C:\Users\willju\Desktop\june2012safetyincen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2981" y="7153474"/>
            <a:ext cx="3765757" cy="212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90714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17" y="403087"/>
            <a:ext cx="10464800" cy="9098722"/>
          </a:xfrm>
        </p:spPr>
        <p:txBody>
          <a:bodyPr>
            <a:normAutofit/>
          </a:bodyPr>
          <a:lstStyle/>
          <a:p>
            <a:pPr algn="l"/>
            <a:r>
              <a:rPr lang="en-GB" dirty="0" smtClean="0"/>
              <a:t>When is it done?</a:t>
            </a:r>
            <a:br>
              <a:rPr lang="en-GB" dirty="0" smtClean="0"/>
            </a:br>
            <a:r>
              <a:rPr lang="en-GB" sz="8900" dirty="0" smtClean="0"/>
              <a:t/>
            </a:r>
            <a:br>
              <a:rPr lang="en-GB" sz="8900" dirty="0" smtClean="0"/>
            </a:br>
            <a:r>
              <a:rPr lang="en-GB" sz="4800" dirty="0" smtClean="0"/>
              <a:t>1) new diagnosis (challenging!)</a:t>
            </a:r>
            <a:br>
              <a:rPr lang="en-GB" sz="4800" dirty="0" smtClean="0"/>
            </a:br>
            <a:r>
              <a:rPr lang="en-GB" sz="4800" dirty="0" smtClean="0"/>
              <a:t>2) if a patient transfers care to our service </a:t>
            </a:r>
            <a:br>
              <a:rPr lang="en-GB" sz="4800" dirty="0" smtClean="0"/>
            </a:br>
            <a:r>
              <a:rPr lang="en-GB" sz="4800" dirty="0" smtClean="0"/>
              <a:t>3) new sexual partner</a:t>
            </a:r>
            <a:br>
              <a:rPr lang="en-GB" sz="4800" dirty="0" smtClean="0"/>
            </a:br>
            <a:r>
              <a:rPr lang="en-GB" sz="4800" dirty="0" smtClean="0"/>
              <a:t>4) annually </a:t>
            </a:r>
            <a:br>
              <a:rPr lang="en-GB" sz="4800" dirty="0" smtClean="0"/>
            </a:br>
            <a:r>
              <a:rPr lang="en-GB" sz="4800" dirty="0" smtClean="0"/>
              <a:t/>
            </a:r>
            <a:br>
              <a:rPr lang="en-GB" sz="4800" dirty="0" smtClean="0"/>
            </a:br>
            <a:r>
              <a:rPr lang="en-GB" sz="4800" dirty="0" smtClean="0"/>
              <a:t/>
            </a:r>
            <a:br>
              <a:rPr lang="en-GB" sz="4800" dirty="0" smtClean="0"/>
            </a:br>
            <a:r>
              <a:rPr lang="en-GB" sz="4000" dirty="0"/>
              <a:t/>
            </a:r>
            <a:br>
              <a:rPr lang="en-GB" sz="4000" dirty="0"/>
            </a:br>
            <a:endParaRPr lang="en-GB" sz="4000" dirty="0"/>
          </a:p>
        </p:txBody>
      </p:sp>
      <p:pic>
        <p:nvPicPr>
          <p:cNvPr id="3074" name="Picture 2" descr="C:\Users\willju\Desktop\imagesCA2CB3Z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6611" y="6365462"/>
            <a:ext cx="2973594" cy="297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105573"/>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8" y="1590261"/>
            <a:ext cx="11363739" cy="6474791"/>
          </a:xfrm>
        </p:spPr>
        <p:txBody>
          <a:bodyPr>
            <a:normAutofit fontScale="90000"/>
          </a:bodyPr>
          <a:lstStyle/>
          <a:p>
            <a:r>
              <a:rPr lang="en-GB" sz="8900" dirty="0" smtClean="0"/>
              <a:t>How is it done?</a:t>
            </a:r>
            <a:br>
              <a:rPr lang="en-GB" sz="8900" dirty="0" smtClean="0"/>
            </a:br>
            <a:r>
              <a:rPr lang="en-GB" dirty="0" smtClean="0"/>
              <a:t/>
            </a:r>
            <a:br>
              <a:rPr lang="en-GB" dirty="0" smtClean="0"/>
            </a:br>
            <a:r>
              <a:rPr lang="en-GB" sz="4000" dirty="0" smtClean="0"/>
              <a:t>1) The look back period and if any baseline negative</a:t>
            </a:r>
            <a:br>
              <a:rPr lang="en-GB" sz="4000" dirty="0" smtClean="0"/>
            </a:br>
            <a:r>
              <a:rPr lang="en-GB" sz="4000" dirty="0"/>
              <a:t> </a:t>
            </a:r>
            <a:r>
              <a:rPr lang="en-GB" sz="4000" dirty="0" smtClean="0"/>
              <a:t>   test ever</a:t>
            </a:r>
            <a:r>
              <a:rPr lang="en-GB" sz="4000" dirty="0"/>
              <a:t/>
            </a:r>
            <a:br>
              <a:rPr lang="en-GB" sz="4000" dirty="0"/>
            </a:br>
            <a:r>
              <a:rPr lang="en-GB" sz="4000" dirty="0" smtClean="0"/>
              <a:t>2) May have to think of contacts over many years (even</a:t>
            </a:r>
            <a:br>
              <a:rPr lang="en-GB" sz="4000" dirty="0" smtClean="0"/>
            </a:br>
            <a:r>
              <a:rPr lang="en-GB" sz="4000" dirty="0"/>
              <a:t> </a:t>
            </a:r>
            <a:r>
              <a:rPr lang="en-GB" sz="4000" dirty="0" smtClean="0"/>
              <a:t>   10+)</a:t>
            </a:r>
            <a:r>
              <a:rPr lang="en-GB" sz="4000" dirty="0"/>
              <a:t/>
            </a:r>
            <a:br>
              <a:rPr lang="en-GB" sz="4000" dirty="0"/>
            </a:br>
            <a:r>
              <a:rPr lang="en-GB" sz="4000" dirty="0" smtClean="0"/>
              <a:t>3) PN consultation with a health adviser / plan discuss</a:t>
            </a:r>
            <a:r>
              <a:rPr lang="en-GB" sz="4000" dirty="0"/>
              <a:t/>
            </a:r>
            <a:br>
              <a:rPr lang="en-GB" sz="4000" dirty="0"/>
            </a:br>
            <a:r>
              <a:rPr lang="en-GB" sz="4000" dirty="0" smtClean="0"/>
              <a:t>4) options:</a:t>
            </a:r>
            <a:br>
              <a:rPr lang="en-GB" sz="4000" dirty="0" smtClean="0"/>
            </a:br>
            <a:r>
              <a:rPr lang="en-GB" sz="4000" dirty="0" smtClean="0"/>
              <a:t>      patient referral – the patient tells their contact</a:t>
            </a:r>
            <a:br>
              <a:rPr lang="en-GB" sz="4000" dirty="0" smtClean="0"/>
            </a:br>
            <a:r>
              <a:rPr lang="en-GB" sz="4000" dirty="0" smtClean="0"/>
              <a:t>      provider referral – the clinic tells the contact</a:t>
            </a:r>
            <a:r>
              <a:rPr lang="en-GB" sz="4000" dirty="0"/>
              <a:t/>
            </a:r>
            <a:br>
              <a:rPr lang="en-GB" sz="4000" dirty="0"/>
            </a:br>
            <a:r>
              <a:rPr lang="en-GB" sz="4000" dirty="0" smtClean="0"/>
              <a:t>5) Barriers to PN</a:t>
            </a:r>
            <a:br>
              <a:rPr lang="en-GB" sz="4000" dirty="0" smtClean="0"/>
            </a:br>
            <a:r>
              <a:rPr lang="en-GB" sz="4000" dirty="0" smtClean="0"/>
              <a:t>6) Follow up / verification by checking the outcome of </a:t>
            </a:r>
            <a:br>
              <a:rPr lang="en-GB" sz="4000" dirty="0" smtClean="0"/>
            </a:br>
            <a:r>
              <a:rPr lang="en-GB" sz="4000" dirty="0"/>
              <a:t> </a:t>
            </a:r>
            <a:r>
              <a:rPr lang="en-GB" sz="4000" dirty="0" smtClean="0"/>
              <a:t>   testing</a:t>
            </a:r>
            <a:br>
              <a:rPr lang="en-GB" sz="4000" dirty="0" smtClean="0"/>
            </a:br>
            <a:r>
              <a:rPr lang="en-GB" sz="4000" dirty="0" smtClean="0"/>
              <a:t>7) Timescales as per guidelines 3/12</a:t>
            </a:r>
            <a:endParaRPr lang="en-GB" sz="4000" dirty="0"/>
          </a:p>
        </p:txBody>
      </p:sp>
    </p:spTree>
    <p:extLst>
      <p:ext uri="{BB962C8B-B14F-4D97-AF65-F5344CB8AC3E}">
        <p14:creationId xmlns:p14="http://schemas.microsoft.com/office/powerpoint/2010/main" val="3860062756"/>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410817"/>
            <a:ext cx="10464800" cy="8984974"/>
          </a:xfrm>
        </p:spPr>
        <p:txBody>
          <a:bodyPr>
            <a:normAutofit fontScale="90000"/>
          </a:bodyPr>
          <a:lstStyle/>
          <a:p>
            <a:pPr algn="l"/>
            <a:r>
              <a:rPr lang="en-GB" sz="4000" dirty="0" smtClean="0"/>
              <a:t>Scenarios:</a:t>
            </a:r>
            <a:br>
              <a:rPr lang="en-GB" sz="4000" dirty="0" smtClean="0"/>
            </a:br>
            <a:r>
              <a:rPr lang="en-GB" sz="4000" dirty="0"/>
              <a:t/>
            </a:r>
            <a:br>
              <a:rPr lang="en-GB" sz="4000" dirty="0"/>
            </a:br>
            <a:r>
              <a:rPr lang="en-GB" sz="4000" dirty="0" smtClean="0"/>
              <a:t>1) heterosexual </a:t>
            </a:r>
            <a:r>
              <a:rPr lang="en-GB" sz="4000" dirty="0"/>
              <a:t>B</a:t>
            </a:r>
            <a:r>
              <a:rPr lang="en-GB" sz="4000" dirty="0" smtClean="0"/>
              <a:t>ritish female age 30</a:t>
            </a:r>
            <a:br>
              <a:rPr lang="en-GB" sz="4000" dirty="0" smtClean="0"/>
            </a:br>
            <a:r>
              <a:rPr lang="en-GB" sz="4000" dirty="0" smtClean="0"/>
              <a:t>    diagnosed HIV positive, negative 1 year before</a:t>
            </a:r>
            <a:br>
              <a:rPr lang="en-GB" sz="4000" dirty="0" smtClean="0"/>
            </a:br>
            <a:r>
              <a:rPr lang="en-GB" sz="4000" dirty="0" smtClean="0"/>
              <a:t>    2 x contacts, 1 in B’ham and 1 in London</a:t>
            </a:r>
            <a:br>
              <a:rPr lang="en-GB" sz="4000" dirty="0" smtClean="0"/>
            </a:br>
            <a:r>
              <a:rPr lang="en-GB" sz="4000" dirty="0"/>
              <a:t/>
            </a:r>
            <a:br>
              <a:rPr lang="en-GB" sz="4000" dirty="0"/>
            </a:br>
            <a:r>
              <a:rPr lang="en-GB" sz="4000" dirty="0" smtClean="0"/>
              <a:t>2) heterosexual </a:t>
            </a:r>
            <a:r>
              <a:rPr lang="en-GB" sz="4000" dirty="0"/>
              <a:t>B</a:t>
            </a:r>
            <a:r>
              <a:rPr lang="en-GB" sz="4000" dirty="0" smtClean="0"/>
              <a:t>ritish man aged 53</a:t>
            </a:r>
            <a:br>
              <a:rPr lang="en-GB" sz="4000" dirty="0" smtClean="0"/>
            </a:br>
            <a:r>
              <a:rPr lang="en-GB" sz="4000" dirty="0"/>
              <a:t> </a:t>
            </a:r>
            <a:r>
              <a:rPr lang="en-GB" sz="4000" dirty="0" smtClean="0"/>
              <a:t>   never tested for HIV ever before</a:t>
            </a:r>
            <a:br>
              <a:rPr lang="en-GB" sz="4000" dirty="0" smtClean="0"/>
            </a:br>
            <a:r>
              <a:rPr lang="en-GB" sz="4000" dirty="0"/>
              <a:t> </a:t>
            </a:r>
            <a:r>
              <a:rPr lang="en-GB" sz="4000" dirty="0" smtClean="0"/>
              <a:t>   diagnosed HIV positive September 2016</a:t>
            </a:r>
            <a:br>
              <a:rPr lang="en-GB" sz="4000" dirty="0" smtClean="0"/>
            </a:br>
            <a:r>
              <a:rPr lang="en-GB" sz="4000" dirty="0"/>
              <a:t> </a:t>
            </a:r>
            <a:r>
              <a:rPr lang="en-GB" sz="4000" dirty="0" smtClean="0"/>
              <a:t>   10 x sexual contacts in life, all in Birmingham</a:t>
            </a:r>
            <a:br>
              <a:rPr lang="en-GB" sz="4000" dirty="0" smtClean="0"/>
            </a:br>
            <a:r>
              <a:rPr lang="en-GB" sz="4000" dirty="0"/>
              <a:t/>
            </a:r>
            <a:br>
              <a:rPr lang="en-GB" sz="4000" dirty="0"/>
            </a:br>
            <a:r>
              <a:rPr lang="en-GB" sz="4000" dirty="0" smtClean="0"/>
              <a:t>3) </a:t>
            </a:r>
            <a:r>
              <a:rPr lang="en-GB" sz="4000" dirty="0"/>
              <a:t>B</a:t>
            </a:r>
            <a:r>
              <a:rPr lang="en-GB" sz="4000" dirty="0" smtClean="0"/>
              <a:t>ritish male MSM aged 24</a:t>
            </a:r>
            <a:br>
              <a:rPr lang="en-GB" sz="4000" dirty="0" smtClean="0"/>
            </a:br>
            <a:r>
              <a:rPr lang="en-GB" sz="4000" dirty="0"/>
              <a:t> </a:t>
            </a:r>
            <a:r>
              <a:rPr lang="en-GB" sz="4000" dirty="0" smtClean="0"/>
              <a:t>    tested HIV positive, negative 3 years ago</a:t>
            </a:r>
            <a:br>
              <a:rPr lang="en-GB" sz="4000" dirty="0" smtClean="0"/>
            </a:br>
            <a:r>
              <a:rPr lang="en-GB" sz="4000" dirty="0"/>
              <a:t> </a:t>
            </a:r>
            <a:r>
              <a:rPr lang="en-GB" sz="4000" dirty="0" smtClean="0"/>
              <a:t>    3 x contacts, 2 in B’ham, 1 out of UK</a:t>
            </a:r>
            <a:endParaRPr lang="en-GB" sz="4000" dirty="0"/>
          </a:p>
        </p:txBody>
      </p:sp>
      <p:pic>
        <p:nvPicPr>
          <p:cNvPr id="7170" name="Picture 2" descr="C:\Users\willju\Desktop\525px-HeteroSym-pinkblue2_svg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01" y="7787997"/>
            <a:ext cx="1406820" cy="16077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willju\Desktop\homosymbo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9553" y="8014666"/>
            <a:ext cx="231457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049551"/>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622852"/>
            <a:ext cx="10464800" cy="5904948"/>
          </a:xfrm>
        </p:spPr>
        <p:txBody>
          <a:bodyPr>
            <a:normAutofit/>
          </a:bodyPr>
          <a:lstStyle/>
          <a:p>
            <a:pPr algn="l"/>
            <a:r>
              <a:rPr lang="en-GB" sz="4000" dirty="0" smtClean="0"/>
              <a:t>4) heterosexual British man age 41</a:t>
            </a:r>
            <a:br>
              <a:rPr lang="en-GB" sz="4000" dirty="0" smtClean="0"/>
            </a:br>
            <a:r>
              <a:rPr lang="en-GB" sz="4000" dirty="0" smtClean="0"/>
              <a:t>    tested HIV positive, negative 10 years</a:t>
            </a:r>
            <a:br>
              <a:rPr lang="en-GB" sz="4000" dirty="0" smtClean="0"/>
            </a:br>
            <a:r>
              <a:rPr lang="en-GB" sz="4000" dirty="0"/>
              <a:t> </a:t>
            </a:r>
            <a:r>
              <a:rPr lang="en-GB" sz="4000" dirty="0" smtClean="0"/>
              <a:t>   ago?</a:t>
            </a:r>
            <a:br>
              <a:rPr lang="en-GB" sz="4000" dirty="0" smtClean="0"/>
            </a:br>
            <a:r>
              <a:rPr lang="en-GB" sz="4000" dirty="0" smtClean="0"/>
              <a:t>    contacts x 2 (sexual), few others (IVDU)</a:t>
            </a:r>
            <a:br>
              <a:rPr lang="en-GB" sz="4000" dirty="0" smtClean="0"/>
            </a:br>
            <a:r>
              <a:rPr lang="en-GB" sz="4000" dirty="0" smtClean="0"/>
              <a:t/>
            </a:r>
            <a:br>
              <a:rPr lang="en-GB" sz="4000" dirty="0" smtClean="0"/>
            </a:br>
            <a:r>
              <a:rPr lang="en-GB" sz="4000" dirty="0" smtClean="0"/>
              <a:t>5) heterosexual African female age 35</a:t>
            </a:r>
            <a:br>
              <a:rPr lang="en-GB" sz="4000" dirty="0" smtClean="0"/>
            </a:br>
            <a:r>
              <a:rPr lang="en-GB" sz="4000" dirty="0" smtClean="0"/>
              <a:t>    never tested for HIV before</a:t>
            </a:r>
            <a:br>
              <a:rPr lang="en-GB" sz="4000" dirty="0" smtClean="0"/>
            </a:br>
            <a:r>
              <a:rPr lang="en-GB" sz="4000" dirty="0" smtClean="0"/>
              <a:t>    tested HIV positive January 2016</a:t>
            </a:r>
            <a:br>
              <a:rPr lang="en-GB" sz="4000" dirty="0" smtClean="0"/>
            </a:br>
            <a:r>
              <a:rPr lang="en-GB" sz="4000" dirty="0" smtClean="0"/>
              <a:t>    1 x contact, 3 children to test</a:t>
            </a:r>
            <a:endParaRPr lang="en-GB" sz="4000" dirty="0"/>
          </a:p>
        </p:txBody>
      </p:sp>
      <p:pic>
        <p:nvPicPr>
          <p:cNvPr id="6146" name="Picture 2" descr="C:\Users\willju\Desktop\homosymb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8109" y="7642360"/>
            <a:ext cx="231457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willju\Desktop\525px-HeteroSym-pinkblue2_svg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960" y="7375226"/>
            <a:ext cx="1887268" cy="215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46822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232452"/>
            <a:ext cx="10464800" cy="7063409"/>
          </a:xfrm>
        </p:spPr>
        <p:txBody>
          <a:bodyPr>
            <a:normAutofit fontScale="90000"/>
          </a:bodyPr>
          <a:lstStyle/>
          <a:p>
            <a:pPr algn="l"/>
            <a:r>
              <a:rPr lang="en-GB" sz="6000" dirty="0" smtClean="0"/>
              <a:t>Outcomes from these 5 x cases?</a:t>
            </a:r>
            <a:r>
              <a:rPr lang="en-GB" dirty="0" smtClean="0"/>
              <a:t/>
            </a:r>
            <a:br>
              <a:rPr lang="en-GB" dirty="0" smtClean="0"/>
            </a:br>
            <a:r>
              <a:rPr lang="en-GB" sz="4000" dirty="0" smtClean="0"/>
              <a:t/>
            </a:r>
            <a:br>
              <a:rPr lang="en-GB" sz="4000" dirty="0" smtClean="0"/>
            </a:br>
            <a:r>
              <a:rPr lang="en-GB" sz="4000" dirty="0"/>
              <a:t>t</a:t>
            </a:r>
            <a:r>
              <a:rPr lang="en-GB" sz="4000" dirty="0" smtClean="0"/>
              <a:t>otal number of sexual or IVDU contacts = 20</a:t>
            </a:r>
            <a:br>
              <a:rPr lang="en-GB" sz="4000" dirty="0" smtClean="0"/>
            </a:br>
            <a:r>
              <a:rPr lang="en-GB" sz="4000" dirty="0" smtClean="0"/>
              <a:t>2 have tested HIV + so far – testing of others is ongoing</a:t>
            </a:r>
            <a:br>
              <a:rPr lang="en-GB" sz="4000" dirty="0" smtClean="0"/>
            </a:br>
            <a:r>
              <a:rPr lang="en-GB" sz="4000" dirty="0" smtClean="0"/>
              <a:t/>
            </a:r>
            <a:br>
              <a:rPr lang="en-GB" sz="4000" dirty="0" smtClean="0"/>
            </a:br>
            <a:r>
              <a:rPr lang="en-GB" sz="4000" dirty="0"/>
              <a:t>t</a:t>
            </a:r>
            <a:r>
              <a:rPr lang="en-GB" sz="4000" dirty="0" smtClean="0"/>
              <a:t>otal number of children to test = 3</a:t>
            </a:r>
            <a:br>
              <a:rPr lang="en-GB" sz="4000" dirty="0" smtClean="0"/>
            </a:br>
            <a:r>
              <a:rPr lang="en-GB" sz="4000" dirty="0" smtClean="0"/>
              <a:t>2 have tested HIV + and 1 has tested HIV negative</a:t>
            </a:r>
            <a:br>
              <a:rPr lang="en-GB" sz="4000" dirty="0" smtClean="0"/>
            </a:br>
            <a:r>
              <a:rPr lang="en-GB" sz="4000" dirty="0" smtClean="0"/>
              <a:t>23 contacts to be tested from just 5 HIV + patients</a:t>
            </a:r>
            <a:br>
              <a:rPr lang="en-GB" sz="4000" dirty="0" smtClean="0"/>
            </a:br>
            <a:r>
              <a:rPr lang="en-GB" sz="4000" dirty="0" smtClean="0"/>
              <a:t/>
            </a:r>
            <a:br>
              <a:rPr lang="en-GB" sz="4000" dirty="0" smtClean="0"/>
            </a:br>
            <a:r>
              <a:rPr lang="en-GB" sz="4000" dirty="0" smtClean="0">
                <a:solidFill>
                  <a:srgbClr val="FF0000"/>
                </a:solidFill>
              </a:rPr>
              <a:t>4/23 tested (so far) are HIV +!</a:t>
            </a:r>
            <a:br>
              <a:rPr lang="en-GB" sz="4000" dirty="0" smtClean="0">
                <a:solidFill>
                  <a:srgbClr val="FF0000"/>
                </a:solidFill>
              </a:rPr>
            </a:br>
            <a:r>
              <a:rPr lang="en-GB" sz="4000" dirty="0"/>
              <a:t/>
            </a:r>
            <a:br>
              <a:rPr lang="en-GB" sz="4000" dirty="0"/>
            </a:br>
            <a:r>
              <a:rPr lang="en-GB" dirty="0" smtClean="0"/>
              <a:t> </a:t>
            </a:r>
            <a:endParaRPr lang="en-GB" dirty="0"/>
          </a:p>
        </p:txBody>
      </p:sp>
      <p:pic>
        <p:nvPicPr>
          <p:cNvPr id="5122" name="Picture 2" descr="C:\Users\willju\Desktop\Making-Application-Testing-a-First-Class-Citizen-App-Developer-Magazine_gd5jd6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7134" y="6554081"/>
            <a:ext cx="3244499" cy="268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721950"/>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539" y="198783"/>
            <a:ext cx="12470296" cy="9342781"/>
          </a:xfrm>
        </p:spPr>
        <p:txBody>
          <a:bodyPr>
            <a:normAutofit fontScale="90000"/>
          </a:bodyPr>
          <a:lstStyle/>
          <a:p>
            <a:pPr algn="l"/>
            <a:r>
              <a:rPr lang="en-GB" sz="4000" dirty="0" smtClean="0"/>
              <a:t>                 </a:t>
            </a:r>
            <a:r>
              <a:rPr lang="en-GB" sz="4000" u="sng" dirty="0" smtClean="0"/>
              <a:t>Transmission and infectiousness</a:t>
            </a:r>
            <a:r>
              <a:rPr lang="en-GB" sz="4000" dirty="0" smtClean="0"/>
              <a:t/>
            </a:r>
            <a:br>
              <a:rPr lang="en-GB" sz="4000" dirty="0" smtClean="0"/>
            </a:br>
            <a:r>
              <a:rPr lang="en-GB" sz="4000" u="sng" dirty="0"/>
              <a:t/>
            </a:r>
            <a:br>
              <a:rPr lang="en-GB" sz="4000" u="sng" dirty="0"/>
            </a:br>
            <a:r>
              <a:rPr lang="en-GB" sz="4000" dirty="0"/>
              <a:t>a</a:t>
            </a:r>
            <a:r>
              <a:rPr lang="en-GB" sz="4000" dirty="0" smtClean="0"/>
              <a:t>) being diagnosed with HIV</a:t>
            </a:r>
            <a:br>
              <a:rPr lang="en-GB" sz="4000" dirty="0" smtClean="0"/>
            </a:br>
            <a:r>
              <a:rPr lang="en-GB" sz="4000" dirty="0" smtClean="0"/>
              <a:t>b) taking HIV treatment </a:t>
            </a:r>
            <a:br>
              <a:rPr lang="en-GB" sz="4000" dirty="0" smtClean="0"/>
            </a:br>
            <a:r>
              <a:rPr lang="en-GB" sz="4000" dirty="0" smtClean="0"/>
              <a:t>c) having an undetectable viral load</a:t>
            </a:r>
            <a:br>
              <a:rPr lang="en-GB" sz="4000" dirty="0" smtClean="0"/>
            </a:br>
            <a:r>
              <a:rPr lang="en-GB" sz="4000" dirty="0"/>
              <a:t/>
            </a:r>
            <a:br>
              <a:rPr lang="en-GB" sz="4000" dirty="0"/>
            </a:br>
            <a:r>
              <a:rPr lang="en-GB" sz="4000" dirty="0" smtClean="0"/>
              <a:t>  are major factors in preventing HIV transmission!</a:t>
            </a:r>
            <a:br>
              <a:rPr lang="en-GB" sz="4000" dirty="0" smtClean="0"/>
            </a:br>
            <a:r>
              <a:rPr lang="en-GB" sz="4000" dirty="0" smtClean="0"/>
              <a:t/>
            </a:r>
            <a:br>
              <a:rPr lang="en-GB" sz="4000" dirty="0" smtClean="0"/>
            </a:br>
            <a:r>
              <a:rPr lang="en-GB" sz="4000" dirty="0" smtClean="0"/>
              <a:t>PARTNER study 2016 </a:t>
            </a:r>
            <a:br>
              <a:rPr lang="en-GB" sz="4000" dirty="0" smtClean="0"/>
            </a:br>
            <a:r>
              <a:rPr lang="en-GB" sz="4000" dirty="0" smtClean="0"/>
              <a:t>looked at number of transmissions after 1000 mixed status couples (one HIV + one HIV – ), in both heterosexual and MSM couples) had 58,000 episodes of unprotected sex when viral load was undetectable in HIV + partner</a:t>
            </a:r>
            <a:br>
              <a:rPr lang="en-GB" sz="4000" dirty="0" smtClean="0"/>
            </a:br>
            <a:r>
              <a:rPr lang="en-GB" sz="4000" dirty="0"/>
              <a:t/>
            </a:r>
            <a:br>
              <a:rPr lang="en-GB" sz="4000" dirty="0"/>
            </a:br>
            <a:r>
              <a:rPr lang="en-GB" sz="4000" dirty="0" smtClean="0"/>
              <a:t>how many transmissions occurred?...............................</a:t>
            </a:r>
            <a:br>
              <a:rPr lang="en-GB" sz="4000" dirty="0" smtClean="0"/>
            </a:br>
            <a:r>
              <a:rPr lang="en-GB" sz="4000" dirty="0" smtClean="0"/>
              <a:t>                    </a:t>
            </a:r>
            <a:endParaRPr lang="en-GB" dirty="0"/>
          </a:p>
        </p:txBody>
      </p:sp>
    </p:spTree>
    <p:extLst>
      <p:ext uri="{BB962C8B-B14F-4D97-AF65-F5344CB8AC3E}">
        <p14:creationId xmlns:p14="http://schemas.microsoft.com/office/powerpoint/2010/main" val="3253585109"/>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0000" y="914400"/>
            <a:ext cx="10464800" cy="8097078"/>
          </a:xfrm>
        </p:spPr>
        <p:txBody>
          <a:bodyPr/>
          <a:lstStyle/>
          <a:p>
            <a:r>
              <a:rPr lang="en-GB" dirty="0" smtClean="0"/>
              <a:t>none!</a:t>
            </a:r>
            <a:br>
              <a:rPr lang="en-GB" dirty="0" smtClean="0"/>
            </a:br>
            <a:r>
              <a:rPr lang="en-GB" dirty="0"/>
              <a:t/>
            </a:r>
            <a:br>
              <a:rPr lang="en-GB" dirty="0"/>
            </a:br>
            <a:r>
              <a:rPr lang="en-GB" sz="4000" dirty="0"/>
              <a:t>v</a:t>
            </a:r>
            <a:r>
              <a:rPr lang="en-GB" sz="4000" dirty="0" smtClean="0"/>
              <a:t>iral suppression from HIV RX prevents HIV transmission</a:t>
            </a:r>
            <a:br>
              <a:rPr lang="en-GB" sz="4000" dirty="0" smtClean="0"/>
            </a:br>
            <a:r>
              <a:rPr lang="en-GB" sz="4000" dirty="0"/>
              <a:t/>
            </a:r>
            <a:br>
              <a:rPr lang="en-GB" sz="4000" dirty="0"/>
            </a:br>
            <a:r>
              <a:rPr lang="en-GB" sz="4000" dirty="0" smtClean="0">
                <a:sym typeface="Wingdings" panose="05000000000000000000" pitchFamily="2" charset="2"/>
              </a:rPr>
              <a:t></a:t>
            </a:r>
            <a:endParaRPr lang="en-GB" sz="4000" dirty="0"/>
          </a:p>
        </p:txBody>
      </p:sp>
    </p:spTree>
    <p:extLst>
      <p:ext uri="{BB962C8B-B14F-4D97-AF65-F5344CB8AC3E}">
        <p14:creationId xmlns:p14="http://schemas.microsoft.com/office/powerpoint/2010/main" val="411887072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Where?</a:t>
            </a:r>
            <a:endParaRPr lang="en-GB" dirty="0"/>
          </a:p>
        </p:txBody>
      </p:sp>
      <p:sp>
        <p:nvSpPr>
          <p:cNvPr id="3" name="Content Placeholder 2"/>
          <p:cNvSpPr>
            <a:spLocks noGrp="1"/>
          </p:cNvSpPr>
          <p:nvPr>
            <p:ph idx="1"/>
          </p:nvPr>
        </p:nvSpPr>
        <p:spPr>
          <a:xfrm>
            <a:off x="650240" y="3544711"/>
            <a:ext cx="10837333" cy="5168054"/>
          </a:xfrm>
        </p:spPr>
        <p:txBody>
          <a:bodyPr/>
          <a:lstStyle/>
          <a:p>
            <a:pPr marL="0" indent="0" eaLnBrk="1" fontAlgn="auto" hangingPunct="1">
              <a:defRPr/>
            </a:pPr>
            <a:r>
              <a:rPr lang="en-GB" dirty="0"/>
              <a:t>Universal Testing </a:t>
            </a:r>
          </a:p>
          <a:p>
            <a:pPr eaLnBrk="1" fontAlgn="auto" hangingPunct="1">
              <a:buFont typeface="Arial" panose="020B0604020202020204" pitchFamily="34" charset="0"/>
              <a:buChar char="•"/>
              <a:defRPr/>
            </a:pPr>
            <a:r>
              <a:rPr lang="en-GB" b="0" dirty="0"/>
              <a:t>GUM or sexual health clinics</a:t>
            </a:r>
          </a:p>
          <a:p>
            <a:pPr eaLnBrk="1" fontAlgn="auto" hangingPunct="1">
              <a:buFont typeface="Arial" panose="020B0604020202020204" pitchFamily="34" charset="0"/>
              <a:buChar char="•"/>
              <a:defRPr/>
            </a:pPr>
            <a:r>
              <a:rPr lang="en-GB" b="0" dirty="0"/>
              <a:t>antenatal </a:t>
            </a:r>
            <a:r>
              <a:rPr lang="en-GB" b="0" dirty="0" smtClean="0"/>
              <a:t>services and termination </a:t>
            </a:r>
            <a:r>
              <a:rPr lang="en-GB" b="0" dirty="0"/>
              <a:t>of pregnancy services</a:t>
            </a:r>
          </a:p>
          <a:p>
            <a:pPr eaLnBrk="1" fontAlgn="auto" hangingPunct="1">
              <a:buFont typeface="Arial" panose="020B0604020202020204" pitchFamily="34" charset="0"/>
              <a:buChar char="•"/>
              <a:defRPr/>
            </a:pPr>
            <a:r>
              <a:rPr lang="en-GB" b="0" dirty="0"/>
              <a:t>drug dependency programmes</a:t>
            </a:r>
          </a:p>
          <a:p>
            <a:pPr eaLnBrk="1" fontAlgn="auto" hangingPunct="1">
              <a:buFont typeface="Arial" panose="020B0604020202020204" pitchFamily="34" charset="0"/>
              <a:buChar char="•"/>
              <a:defRPr/>
            </a:pPr>
            <a:r>
              <a:rPr lang="en-GB" b="0" dirty="0"/>
              <a:t>healthcare services for those diagnosed with tuberculosis, hep B, hep C and </a:t>
            </a:r>
            <a:r>
              <a:rPr lang="en-GB" b="0" dirty="0" smtClean="0"/>
              <a:t>lymphoma</a:t>
            </a:r>
          </a:p>
          <a:p>
            <a:pPr marL="0" indent="0" eaLnBrk="1" fontAlgn="auto" hangingPunct="1">
              <a:defRPr/>
            </a:pPr>
            <a:r>
              <a:rPr lang="en-GB" dirty="0" smtClean="0"/>
              <a:t>Diagnoses also picked up by</a:t>
            </a:r>
          </a:p>
          <a:p>
            <a:pPr eaLnBrk="1" fontAlgn="auto" hangingPunct="1">
              <a:buFont typeface="Arial" panose="020B0604020202020204" pitchFamily="34" charset="0"/>
              <a:buChar char="•"/>
              <a:defRPr/>
            </a:pPr>
            <a:r>
              <a:rPr lang="en-GB" b="0" dirty="0" smtClean="0"/>
              <a:t>illness – unwell patient diagnosed via GP / or in hospital</a:t>
            </a:r>
          </a:p>
          <a:p>
            <a:pPr eaLnBrk="1" fontAlgn="auto" hangingPunct="1">
              <a:buFont typeface="Arial" panose="020B0604020202020204" pitchFamily="34" charset="0"/>
              <a:buChar char="•"/>
              <a:defRPr/>
            </a:pPr>
            <a:r>
              <a:rPr lang="en-GB" b="0" dirty="0" smtClean="0"/>
              <a:t>Via partner notification</a:t>
            </a:r>
            <a:endParaRPr lang="en-GB" b="0" dirty="0"/>
          </a:p>
          <a:p>
            <a:pPr marL="0" indent="0" eaLnBrk="1" hangingPunct="1">
              <a:defRPr/>
            </a:pPr>
            <a:endParaRPr lang="en-GB" dirty="0"/>
          </a:p>
        </p:txBody>
      </p:sp>
      <p:sp>
        <p:nvSpPr>
          <p:cNvPr id="7172" name="Rectangle 4"/>
          <p:cNvSpPr>
            <a:spLocks noChangeArrowheads="1"/>
          </p:cNvSpPr>
          <p:nvPr/>
        </p:nvSpPr>
        <p:spPr bwMode="auto">
          <a:xfrm>
            <a:off x="650240" y="2167469"/>
            <a:ext cx="10972800" cy="7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l" defTabSz="1300460" fontAlgn="base" hangingPunct="1">
              <a:spcBef>
                <a:spcPct val="0"/>
              </a:spcBef>
              <a:spcAft>
                <a:spcPct val="0"/>
              </a:spcAft>
            </a:pPr>
            <a:r>
              <a:rPr lang="en-GB" altLang="en-US" sz="4000" kern="1200" dirty="0">
                <a:solidFill>
                  <a:srgbClr val="000000"/>
                </a:solidFill>
                <a:cs typeface="Arial" charset="0"/>
              </a:rPr>
              <a:t> </a:t>
            </a:r>
            <a:r>
              <a:rPr lang="en-GB" altLang="en-US" kern="1200" dirty="0" smtClean="0">
                <a:solidFill>
                  <a:srgbClr val="000000"/>
                </a:solidFill>
                <a:cs typeface="Arial" charset="0"/>
              </a:rPr>
              <a:t> </a:t>
            </a:r>
            <a:r>
              <a:rPr lang="en-GB" altLang="en-US" kern="1200" dirty="0" smtClean="0">
                <a:solidFill>
                  <a:srgbClr val="000000"/>
                </a:solidFill>
                <a:cs typeface="Arial" charset="0"/>
              </a:rPr>
              <a:t>patients for HIV testing could present in ANY healthcare setting  </a:t>
            </a:r>
            <a:endParaRPr lang="en-GB" altLang="en-US" b="0" kern="1200" dirty="0" smtClean="0">
              <a:solidFill>
                <a:srgbClr val="000000"/>
              </a:solidFill>
              <a:cs typeface="Arial" charset="0"/>
            </a:endParaRPr>
          </a:p>
        </p:txBody>
      </p:sp>
    </p:spTree>
    <p:extLst>
      <p:ext uri="{BB962C8B-B14F-4D97-AF65-F5344CB8AC3E}">
        <p14:creationId xmlns:p14="http://schemas.microsoft.com/office/powerpoint/2010/main" val="3986153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C:\Users\barclak\Desktop\U = 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2" y="3313043"/>
            <a:ext cx="13023172" cy="403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39575"/>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895" y="304800"/>
            <a:ext cx="10464800" cy="3302000"/>
          </a:xfrm>
        </p:spPr>
        <p:txBody>
          <a:bodyPr>
            <a:normAutofit/>
          </a:bodyPr>
          <a:lstStyle/>
          <a:p>
            <a:r>
              <a:rPr lang="en-GB" sz="5400" u="sng" dirty="0"/>
              <a:t>Prevention </a:t>
            </a:r>
            <a:r>
              <a:rPr lang="en-GB" sz="5400" u="sng" dirty="0" smtClean="0"/>
              <a:t>(PREP) </a:t>
            </a:r>
            <a:br>
              <a:rPr lang="en-GB" sz="5400" u="sng" dirty="0" smtClean="0"/>
            </a:br>
            <a:r>
              <a:rPr lang="en-GB" sz="5400" u="sng" dirty="0" smtClean="0"/>
              <a:t>and prophylaxis (PEP/PEPSE)</a:t>
            </a:r>
            <a:endParaRPr lang="en-GB" sz="5400" dirty="0"/>
          </a:p>
        </p:txBody>
      </p:sp>
      <p:sp>
        <p:nvSpPr>
          <p:cNvPr id="4" name="Rectangle 3"/>
          <p:cNvSpPr/>
          <p:nvPr/>
        </p:nvSpPr>
        <p:spPr>
          <a:xfrm>
            <a:off x="626164" y="3468204"/>
            <a:ext cx="12258261" cy="4524315"/>
          </a:xfrm>
          <a:prstGeom prst="rect">
            <a:avLst/>
          </a:prstGeom>
        </p:spPr>
        <p:txBody>
          <a:bodyPr wrap="square">
            <a:spAutoFit/>
          </a:bodyPr>
          <a:lstStyle/>
          <a:p>
            <a:r>
              <a:rPr lang="en-GB" u="sng" dirty="0"/>
              <a:t/>
            </a:r>
            <a:br>
              <a:rPr lang="en-GB" u="sng" dirty="0"/>
            </a:br>
            <a:r>
              <a:rPr lang="en-GB" dirty="0" smtClean="0"/>
              <a:t>PREP </a:t>
            </a:r>
            <a:r>
              <a:rPr lang="en-GB" dirty="0"/>
              <a:t>– effective way to protect against HIV when a negative person uses HIV treatment to prevent </a:t>
            </a:r>
            <a:r>
              <a:rPr lang="en-GB" dirty="0" smtClean="0"/>
              <a:t>infection</a:t>
            </a:r>
          </a:p>
          <a:p>
            <a:endParaRPr lang="en-GB" dirty="0"/>
          </a:p>
          <a:p>
            <a:r>
              <a:rPr lang="en-GB" dirty="0" smtClean="0"/>
              <a:t> PEP / PEPSE – post exposure prophylaxis / post exposure prophylaxis after sexual exposure</a:t>
            </a:r>
          </a:p>
          <a:p>
            <a:endParaRPr lang="en-GB" dirty="0"/>
          </a:p>
          <a:p>
            <a:r>
              <a:rPr lang="en-GB" dirty="0" smtClean="0">
                <a:solidFill>
                  <a:srgbClr val="FF0000"/>
                </a:solidFill>
              </a:rPr>
              <a:t>72 HOUR TIME FRAME TO GET PEP / PEPSE!</a:t>
            </a:r>
            <a:endParaRPr lang="en-GB" dirty="0">
              <a:solidFill>
                <a:srgbClr val="FF0000"/>
              </a:solidFill>
            </a:endParaRPr>
          </a:p>
        </p:txBody>
      </p:sp>
    </p:spTree>
    <p:extLst>
      <p:ext uri="{BB962C8B-B14F-4D97-AF65-F5344CB8AC3E}">
        <p14:creationId xmlns:p14="http://schemas.microsoft.com/office/powerpoint/2010/main" val="989187964"/>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437322"/>
            <a:ext cx="10464800" cy="3551582"/>
          </a:xfrm>
        </p:spPr>
        <p:txBody>
          <a:bodyPr>
            <a:normAutofit fontScale="90000"/>
          </a:bodyPr>
          <a:lstStyle/>
          <a:p>
            <a:r>
              <a:rPr lang="en-GB" dirty="0" smtClean="0"/>
              <a:t>Final thought…..</a:t>
            </a:r>
            <a:br>
              <a:rPr lang="en-GB" dirty="0" smtClean="0"/>
            </a:br>
            <a:r>
              <a:rPr lang="en-GB" dirty="0"/>
              <a:t/>
            </a:r>
            <a:br>
              <a:rPr lang="en-GB" dirty="0"/>
            </a:br>
            <a:r>
              <a:rPr lang="en-GB" dirty="0" smtClean="0"/>
              <a:t>Imagine if…..</a:t>
            </a:r>
            <a:endParaRPr lang="en-GB" dirty="0"/>
          </a:p>
        </p:txBody>
      </p:sp>
      <p:pic>
        <p:nvPicPr>
          <p:cNvPr id="4098" name="Picture 2" descr="C:\Users\willju\Desktop\matter-clipart-thinking-march-5-the-heart-of-the-matter-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774" y="4419600"/>
            <a:ext cx="3656013" cy="457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539249"/>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940905"/>
            <a:ext cx="10464800" cy="8242852"/>
          </a:xfrm>
        </p:spPr>
        <p:txBody>
          <a:bodyPr>
            <a:normAutofit fontScale="90000"/>
          </a:bodyPr>
          <a:lstStyle/>
          <a:p>
            <a:r>
              <a:rPr lang="en-GB" dirty="0" smtClean="0"/>
              <a:t>Thank you for listening!</a:t>
            </a:r>
            <a:br>
              <a:rPr lang="en-GB" dirty="0" smtClean="0"/>
            </a:br>
            <a:r>
              <a:rPr lang="en-GB" dirty="0"/>
              <a:t/>
            </a:r>
            <a:br>
              <a:rPr lang="en-GB" dirty="0"/>
            </a:br>
            <a:r>
              <a:rPr lang="en-GB" sz="3600" dirty="0" smtClean="0"/>
              <a:t>HIV health adviser team</a:t>
            </a:r>
            <a:br>
              <a:rPr lang="en-GB" sz="3600" dirty="0" smtClean="0"/>
            </a:br>
            <a:r>
              <a:rPr lang="en-GB" sz="3600" dirty="0" smtClean="0"/>
              <a:t> contact number </a:t>
            </a:r>
            <a:br>
              <a:rPr lang="en-GB" sz="3600" dirty="0" smtClean="0"/>
            </a:br>
            <a:r>
              <a:rPr lang="en-GB" sz="3600" dirty="0"/>
              <a:t/>
            </a:r>
            <a:br>
              <a:rPr lang="en-GB" sz="3600" dirty="0"/>
            </a:br>
            <a:r>
              <a:rPr lang="en-GB" sz="3600" dirty="0" smtClean="0"/>
              <a:t>0121 424 2847</a:t>
            </a:r>
            <a:br>
              <a:rPr lang="en-GB" sz="3600" dirty="0" smtClean="0"/>
            </a:br>
            <a:r>
              <a:rPr lang="en-GB" sz="3600" dirty="0" smtClean="0"/>
              <a:t/>
            </a:r>
            <a:br>
              <a:rPr lang="en-GB" sz="3600" dirty="0" smtClean="0"/>
            </a:br>
            <a:r>
              <a:rPr lang="en-GB" sz="3600" dirty="0" smtClean="0"/>
              <a:t>Julie Godwin – senior health adviser</a:t>
            </a:r>
            <a:br>
              <a:rPr lang="en-GB" sz="3600" dirty="0" smtClean="0"/>
            </a:br>
            <a:r>
              <a:rPr lang="en-GB" sz="3600" dirty="0" smtClean="0"/>
              <a:t>Clare Davison – senior health adviser</a:t>
            </a:r>
            <a:br>
              <a:rPr lang="en-GB" sz="3600" dirty="0" smtClean="0"/>
            </a:br>
            <a:r>
              <a:rPr lang="en-GB" sz="3600" dirty="0" smtClean="0"/>
              <a:t>Karen Barclay – health adviser</a:t>
            </a:r>
            <a:br>
              <a:rPr lang="en-GB" sz="3600" dirty="0" smtClean="0"/>
            </a:br>
            <a:r>
              <a:rPr lang="en-GB" sz="3600" dirty="0" smtClean="0"/>
              <a:t/>
            </a:r>
            <a:br>
              <a:rPr lang="en-GB" sz="3600" dirty="0" smtClean="0"/>
            </a:br>
            <a:r>
              <a:rPr lang="en-GB" sz="3600" dirty="0" smtClean="0"/>
              <a:t>Julie Sheridan – health adviser assistant</a:t>
            </a:r>
            <a:br>
              <a:rPr lang="en-GB" sz="3600" dirty="0" smtClean="0"/>
            </a:br>
            <a:r>
              <a:rPr lang="en-GB" sz="3600" dirty="0" smtClean="0"/>
              <a:t>Shumana Begum – health adviser assistant</a:t>
            </a:r>
            <a:r>
              <a:rPr lang="en-GB" dirty="0"/>
              <a:t/>
            </a:r>
            <a:br>
              <a:rPr lang="en-GB" dirty="0"/>
            </a:br>
            <a:endParaRPr lang="en-GB" dirty="0"/>
          </a:p>
        </p:txBody>
      </p:sp>
      <p:pic>
        <p:nvPicPr>
          <p:cNvPr id="3" name="Picture 2" descr="C:\Users\willju\Desktop\Teaching-Teamwork-to-Engineers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482" y="2469705"/>
            <a:ext cx="2084798" cy="21461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willju\Desktop\Teaching-Teamwork-to-Engineers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001" y="2469705"/>
            <a:ext cx="2084798" cy="214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9626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WHO CAN TEST PATIENTS?</a:t>
            </a:r>
            <a:endParaRPr lang="en-GB" dirty="0"/>
          </a:p>
        </p:txBody>
      </p:sp>
      <p:sp>
        <p:nvSpPr>
          <p:cNvPr id="9219" name="Content Placeholder 2"/>
          <p:cNvSpPr>
            <a:spLocks noGrp="1"/>
          </p:cNvSpPr>
          <p:nvPr>
            <p:ph idx="1"/>
          </p:nvPr>
        </p:nvSpPr>
        <p:spPr/>
        <p:txBody>
          <a:bodyPr/>
          <a:lstStyle/>
          <a:p>
            <a:pPr eaLnBrk="1" hangingPunct="1">
              <a:buFont typeface="Arial" charset="0"/>
              <a:buChar char="•"/>
              <a:defRPr/>
            </a:pPr>
            <a:r>
              <a:rPr lang="en-GB" altLang="en-US" sz="2600" dirty="0"/>
              <a:t>Anyone! All doctors, nurses and midwives can obtain verbal consent for an HIV test in the same way that they currently do for any other medical </a:t>
            </a:r>
            <a:r>
              <a:rPr lang="en-GB" altLang="en-US" sz="2600" dirty="0" smtClean="0"/>
              <a:t>investigation</a:t>
            </a:r>
          </a:p>
          <a:p>
            <a:pPr eaLnBrk="1" hangingPunct="1">
              <a:buFont typeface="Arial" charset="0"/>
              <a:buChar char="•"/>
              <a:defRPr/>
            </a:pPr>
            <a:endParaRPr lang="en-GB" altLang="en-US" sz="2600" dirty="0"/>
          </a:p>
          <a:p>
            <a:pPr marL="1137844" lvl="1" indent="-487647" eaLnBrk="1" hangingPunct="1">
              <a:defRPr/>
            </a:pPr>
            <a:r>
              <a:rPr lang="en-GB" altLang="en-US" sz="2600" dirty="0"/>
              <a:t>Explain benefits of testing and that it is a routine test</a:t>
            </a:r>
          </a:p>
          <a:p>
            <a:pPr marL="1137844" lvl="1" indent="-487647" eaLnBrk="1" hangingPunct="1">
              <a:defRPr/>
            </a:pPr>
            <a:r>
              <a:rPr lang="en-GB" altLang="en-US" sz="2600" dirty="0"/>
              <a:t>Advise </a:t>
            </a:r>
            <a:r>
              <a:rPr lang="en-GB" altLang="en-US" sz="2600" dirty="0" smtClean="0"/>
              <a:t>how / when </a:t>
            </a:r>
            <a:r>
              <a:rPr lang="en-GB" altLang="en-US" sz="2600" dirty="0"/>
              <a:t>result will be given</a:t>
            </a:r>
          </a:p>
          <a:p>
            <a:pPr marL="1137844" lvl="1" indent="-487647" eaLnBrk="1" hangingPunct="1">
              <a:defRPr/>
            </a:pPr>
            <a:endParaRPr lang="en-GB" altLang="en-US" sz="2600" dirty="0"/>
          </a:p>
          <a:p>
            <a:pPr marL="0" indent="0" eaLnBrk="1" hangingPunct="1">
              <a:defRPr/>
            </a:pPr>
            <a:r>
              <a:rPr lang="en-GB" altLang="en-US" sz="2600" dirty="0">
                <a:solidFill>
                  <a:srgbClr val="FF0000"/>
                </a:solidFill>
              </a:rPr>
              <a:t>                               NORMALISE TESTING</a:t>
            </a:r>
          </a:p>
          <a:p>
            <a:pPr marL="0" indent="0" eaLnBrk="1" hangingPunct="1">
              <a:defRPr/>
            </a:pPr>
            <a:r>
              <a:rPr lang="en-GB" altLang="en-US" sz="2600" dirty="0">
                <a:solidFill>
                  <a:srgbClr val="FF0000"/>
                </a:solidFill>
              </a:rPr>
              <a:t> </a:t>
            </a:r>
          </a:p>
          <a:p>
            <a:pPr marL="0" indent="0" eaLnBrk="1" hangingPunct="1">
              <a:defRPr/>
            </a:pPr>
            <a:r>
              <a:rPr lang="en-GB" altLang="en-US" sz="2600" dirty="0"/>
              <a:t>Lengthy pre test counselling (PTC) is no longer required for HIV testing to take place, and won’t affect insurance by having a test </a:t>
            </a:r>
          </a:p>
          <a:p>
            <a:pPr marL="0" indent="0" eaLnBrk="1" hangingPunct="1">
              <a:defRPr/>
            </a:pPr>
            <a:r>
              <a:rPr lang="en-GB" altLang="en-US" sz="2600" dirty="0"/>
              <a:t>PTC may be </a:t>
            </a:r>
            <a:r>
              <a:rPr lang="en-GB" altLang="en-US" sz="2600" dirty="0" smtClean="0"/>
              <a:t>good for those </a:t>
            </a:r>
            <a:r>
              <a:rPr lang="en-GB" altLang="en-US" sz="2600" dirty="0" smtClean="0"/>
              <a:t>who </a:t>
            </a:r>
            <a:r>
              <a:rPr lang="en-GB" altLang="en-US" sz="2600" dirty="0"/>
              <a:t>may require extra support </a:t>
            </a:r>
          </a:p>
        </p:txBody>
      </p:sp>
    </p:spTree>
    <p:extLst>
      <p:ext uri="{BB962C8B-B14F-4D97-AF65-F5344CB8AC3E}">
        <p14:creationId xmlns:p14="http://schemas.microsoft.com/office/powerpoint/2010/main" val="4184109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Declining testing</a:t>
            </a:r>
            <a:endParaRPr lang="en-GB" dirty="0"/>
          </a:p>
        </p:txBody>
      </p:sp>
      <p:sp>
        <p:nvSpPr>
          <p:cNvPr id="3" name="Content Placeholder 2"/>
          <p:cNvSpPr>
            <a:spLocks noGrp="1"/>
          </p:cNvSpPr>
          <p:nvPr>
            <p:ph idx="1"/>
          </p:nvPr>
        </p:nvSpPr>
        <p:spPr>
          <a:xfrm>
            <a:off x="562189" y="2828998"/>
            <a:ext cx="10837333" cy="5558649"/>
          </a:xfrm>
        </p:spPr>
        <p:txBody>
          <a:bodyPr/>
          <a:lstStyle/>
          <a:p>
            <a:pPr eaLnBrk="1" hangingPunct="1">
              <a:buFont typeface="Arial" panose="020B0604020202020204" pitchFamily="34" charset="0"/>
              <a:buChar char="•"/>
              <a:defRPr/>
            </a:pPr>
            <a:r>
              <a:rPr lang="en-GB" dirty="0" smtClean="0"/>
              <a:t>Ask </a:t>
            </a:r>
            <a:r>
              <a:rPr lang="en-GB" dirty="0" smtClean="0"/>
              <a:t>why the patient is declining</a:t>
            </a:r>
          </a:p>
          <a:p>
            <a:pPr eaLnBrk="1" hangingPunct="1">
              <a:buFont typeface="Arial" panose="020B0604020202020204" pitchFamily="34" charset="0"/>
              <a:buChar char="•"/>
              <a:defRPr/>
            </a:pPr>
            <a:endParaRPr lang="en-GB" dirty="0"/>
          </a:p>
          <a:p>
            <a:pPr marL="650197" lvl="1" indent="0" eaLnBrk="1" hangingPunct="1">
              <a:buNone/>
              <a:defRPr/>
            </a:pPr>
            <a:endParaRPr lang="en-GB" dirty="0" smtClean="0"/>
          </a:p>
          <a:p>
            <a:pPr marL="1137844" lvl="1" indent="-487647" eaLnBrk="1" hangingPunct="1">
              <a:buFont typeface="Arial" panose="020B0604020202020204" pitchFamily="34" charset="0"/>
              <a:buChar char="•"/>
              <a:defRPr/>
            </a:pPr>
            <a:r>
              <a:rPr lang="en-GB" dirty="0" smtClean="0"/>
              <a:t>Fear</a:t>
            </a:r>
          </a:p>
          <a:p>
            <a:pPr marL="1137844" lvl="1" indent="-487647" eaLnBrk="1" hangingPunct="1">
              <a:buFont typeface="Arial" panose="020B0604020202020204" pitchFamily="34" charset="0"/>
              <a:buChar char="•"/>
              <a:defRPr/>
            </a:pPr>
            <a:r>
              <a:rPr lang="en-GB" dirty="0" smtClean="0"/>
              <a:t>Ignorance about HIV</a:t>
            </a:r>
          </a:p>
          <a:p>
            <a:pPr marL="1137844" lvl="1" indent="-487647" eaLnBrk="1" hangingPunct="1">
              <a:buFont typeface="Arial" panose="020B0604020202020204" pitchFamily="34" charset="0"/>
              <a:buChar char="•"/>
              <a:defRPr/>
            </a:pPr>
            <a:r>
              <a:rPr lang="en-GB" dirty="0" smtClean="0"/>
              <a:t>false </a:t>
            </a:r>
            <a:r>
              <a:rPr lang="en-GB" dirty="0" smtClean="0"/>
              <a:t>perception of </a:t>
            </a:r>
            <a:r>
              <a:rPr lang="en-GB" dirty="0" smtClean="0"/>
              <a:t>risk</a:t>
            </a:r>
          </a:p>
          <a:p>
            <a:pPr marL="1137844" lvl="1" indent="-487647" eaLnBrk="1" hangingPunct="1">
              <a:buFont typeface="Arial" panose="020B0604020202020204" pitchFamily="34" charset="0"/>
              <a:buChar char="•"/>
              <a:defRPr/>
            </a:pPr>
            <a:r>
              <a:rPr lang="en-GB" dirty="0" smtClean="0"/>
              <a:t>Denial</a:t>
            </a:r>
          </a:p>
          <a:p>
            <a:pPr marL="1137844" lvl="1" indent="-487647" eaLnBrk="1" hangingPunct="1">
              <a:buFont typeface="Arial" panose="020B0604020202020204" pitchFamily="34" charset="0"/>
              <a:buChar char="•"/>
              <a:defRPr/>
            </a:pPr>
            <a:r>
              <a:rPr lang="en-GB" dirty="0" smtClean="0"/>
              <a:t>misconceptions about HIV</a:t>
            </a:r>
            <a:endParaRPr lang="en-GB" dirty="0" smtClean="0"/>
          </a:p>
          <a:p>
            <a:pPr lvl="1" indent="0" eaLnBrk="1" hangingPunct="1">
              <a:buNone/>
              <a:defRPr/>
            </a:pPr>
            <a:endParaRPr lang="en-GB" dirty="0" smtClean="0"/>
          </a:p>
          <a:p>
            <a:pPr marL="0" indent="0" eaLnBrk="1" hangingPunct="1">
              <a:defRPr/>
            </a:pPr>
            <a:endParaRPr lang="en-GB" dirty="0" smtClean="0"/>
          </a:p>
        </p:txBody>
      </p:sp>
    </p:spTree>
    <p:extLst>
      <p:ext uri="{BB962C8B-B14F-4D97-AF65-F5344CB8AC3E}">
        <p14:creationId xmlns:p14="http://schemas.microsoft.com/office/powerpoint/2010/main" val="331461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Tests Available</a:t>
            </a:r>
            <a:endParaRPr lang="en-GB" dirty="0"/>
          </a:p>
        </p:txBody>
      </p:sp>
      <p:sp>
        <p:nvSpPr>
          <p:cNvPr id="12291" name="Content Placeholder 2"/>
          <p:cNvSpPr>
            <a:spLocks noGrp="1"/>
          </p:cNvSpPr>
          <p:nvPr>
            <p:ph idx="1"/>
          </p:nvPr>
        </p:nvSpPr>
        <p:spPr/>
        <p:txBody>
          <a:bodyPr/>
          <a:lstStyle/>
          <a:p>
            <a:pPr eaLnBrk="1" hangingPunct="1">
              <a:buFont typeface="Arial" panose="020B0604020202020204" pitchFamily="34" charset="0"/>
              <a:buChar char="•"/>
              <a:defRPr/>
            </a:pPr>
            <a:r>
              <a:rPr lang="en-GB" altLang="en-US" dirty="0" smtClean="0"/>
              <a:t>POCT</a:t>
            </a:r>
          </a:p>
          <a:p>
            <a:pPr lvl="1" indent="0" eaLnBrk="1" hangingPunct="1">
              <a:buNone/>
              <a:defRPr/>
            </a:pPr>
            <a:r>
              <a:rPr lang="en-GB" altLang="en-US" dirty="0" smtClean="0"/>
              <a:t>Point of Care Testing (finger prick test)</a:t>
            </a:r>
          </a:p>
          <a:p>
            <a:pPr marL="1137844" lvl="1" indent="-487647" eaLnBrk="1" hangingPunct="1">
              <a:buFont typeface="Arial" panose="020B0604020202020204" pitchFamily="34" charset="0"/>
              <a:buChar char="•"/>
              <a:defRPr/>
            </a:pPr>
            <a:r>
              <a:rPr lang="en-GB" altLang="en-US" dirty="0" smtClean="0"/>
              <a:t>Rapid test : within 1 minute for antibody only test</a:t>
            </a:r>
          </a:p>
          <a:p>
            <a:pPr lvl="1" indent="0" eaLnBrk="1" hangingPunct="1">
              <a:buNone/>
              <a:defRPr/>
            </a:pPr>
            <a:r>
              <a:rPr lang="en-GB" altLang="en-US" dirty="0"/>
              <a:t> </a:t>
            </a:r>
            <a:r>
              <a:rPr lang="en-GB" altLang="en-US" dirty="0" smtClean="0"/>
              <a:t>                     : within 20 minutes for antigen test</a:t>
            </a:r>
          </a:p>
          <a:p>
            <a:pPr lvl="1" indent="0" eaLnBrk="1" hangingPunct="1">
              <a:buNone/>
              <a:defRPr/>
            </a:pPr>
            <a:endParaRPr lang="en-GB" altLang="en-US" dirty="0" smtClean="0"/>
          </a:p>
          <a:p>
            <a:pPr lvl="1" indent="0" eaLnBrk="1" hangingPunct="1">
              <a:buNone/>
              <a:defRPr/>
            </a:pPr>
            <a:r>
              <a:rPr lang="en-GB" altLang="en-US" b="1" u="sng" dirty="0" smtClean="0"/>
              <a:t>Health adviser team can be called to do this rapid test</a:t>
            </a:r>
          </a:p>
          <a:p>
            <a:pPr marL="0" indent="0" eaLnBrk="1" hangingPunct="1">
              <a:defRPr/>
            </a:pPr>
            <a:endParaRPr lang="en-GB" altLang="en-US" dirty="0" smtClean="0"/>
          </a:p>
          <a:p>
            <a:pPr eaLnBrk="1" hangingPunct="1">
              <a:buFont typeface="Arial" panose="020B0604020202020204" pitchFamily="34" charset="0"/>
              <a:buChar char="•"/>
              <a:defRPr/>
            </a:pPr>
            <a:r>
              <a:rPr lang="en-GB" altLang="en-US" dirty="0" smtClean="0"/>
              <a:t>Laboratory Testing (Venous blood)</a:t>
            </a:r>
          </a:p>
          <a:p>
            <a:pPr marL="1137844" lvl="1" indent="-487647" eaLnBrk="1" hangingPunct="1">
              <a:buFont typeface="Arial" panose="020B0604020202020204" pitchFamily="34" charset="0"/>
              <a:buChar char="•"/>
              <a:defRPr/>
            </a:pPr>
            <a:r>
              <a:rPr lang="en-GB" altLang="en-US" dirty="0" smtClean="0"/>
              <a:t>Antigen and antibody test</a:t>
            </a:r>
          </a:p>
          <a:p>
            <a:pPr marL="1137844" lvl="1" indent="-487647" eaLnBrk="1" hangingPunct="1">
              <a:buFont typeface="Arial" panose="020B0604020202020204" pitchFamily="34" charset="0"/>
              <a:buChar char="•"/>
              <a:defRPr/>
            </a:pPr>
            <a:r>
              <a:rPr lang="en-GB" altLang="en-US" dirty="0" smtClean="0"/>
              <a:t>Liaise with lab for urgent result</a:t>
            </a:r>
          </a:p>
          <a:p>
            <a:pPr marL="0" indent="0" eaLnBrk="1" hangingPunct="1">
              <a:defRPr/>
            </a:pPr>
            <a:r>
              <a:rPr lang="en-GB" altLang="en-US" dirty="0" smtClean="0"/>
              <a:t>	</a:t>
            </a:r>
          </a:p>
        </p:txBody>
      </p:sp>
    </p:spTree>
    <p:extLst>
      <p:ext uri="{BB962C8B-B14F-4D97-AF65-F5344CB8AC3E}">
        <p14:creationId xmlns:p14="http://schemas.microsoft.com/office/powerpoint/2010/main" val="675848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216747"/>
            <a:ext cx="8236373" cy="1178560"/>
          </a:xfrm>
        </p:spPr>
        <p:txBody>
          <a:bodyPr/>
          <a:lstStyle/>
          <a:p>
            <a:pPr eaLnBrk="1" hangingPunct="1">
              <a:defRPr/>
            </a:pPr>
            <a:r>
              <a:rPr lang="en-GB" dirty="0" smtClean="0"/>
              <a:t>Giving results</a:t>
            </a:r>
            <a:endParaRPr lang="en-GB" dirty="0"/>
          </a:p>
        </p:txBody>
      </p:sp>
      <p:sp>
        <p:nvSpPr>
          <p:cNvPr id="3" name="Content Placeholder 2"/>
          <p:cNvSpPr>
            <a:spLocks noGrp="1"/>
          </p:cNvSpPr>
          <p:nvPr>
            <p:ph idx="1"/>
          </p:nvPr>
        </p:nvSpPr>
        <p:spPr>
          <a:xfrm>
            <a:off x="684109" y="1600765"/>
            <a:ext cx="10837333" cy="2456462"/>
          </a:xfrm>
        </p:spPr>
        <p:txBody>
          <a:bodyPr/>
          <a:lstStyle/>
          <a:p>
            <a:pPr marL="0" indent="0" eaLnBrk="1" hangingPunct="1">
              <a:defRPr/>
            </a:pPr>
            <a:r>
              <a:rPr lang="en-GB" sz="2300" b="0" dirty="0"/>
              <a:t>Face to face if: </a:t>
            </a:r>
          </a:p>
          <a:p>
            <a:pPr marL="0" indent="0" eaLnBrk="1" hangingPunct="1">
              <a:defRPr/>
            </a:pPr>
            <a:endParaRPr lang="en-GB" sz="2300" b="0" dirty="0"/>
          </a:p>
          <a:p>
            <a:pPr marL="406374" indent="-406374" eaLnBrk="1" hangingPunct="1">
              <a:buFont typeface="Arial" panose="020B0604020202020204" pitchFamily="34" charset="0"/>
              <a:buChar char="•"/>
              <a:defRPr/>
            </a:pPr>
            <a:r>
              <a:rPr lang="en-GB" b="0" dirty="0" smtClean="0"/>
              <a:t>HIV+  result likely / in-patient</a:t>
            </a:r>
            <a:r>
              <a:rPr lang="en-GB" b="0" dirty="0"/>
              <a:t> </a:t>
            </a:r>
            <a:r>
              <a:rPr lang="en-GB" b="0" dirty="0" smtClean="0"/>
              <a:t>/ Mental health issues / under 16</a:t>
            </a:r>
          </a:p>
          <a:p>
            <a:pPr marL="0" indent="0" eaLnBrk="1" hangingPunct="1">
              <a:defRPr/>
            </a:pPr>
            <a:endParaRPr lang="en-GB" b="0" dirty="0"/>
          </a:p>
          <a:p>
            <a:pPr marL="406374" indent="-406374" eaLnBrk="1" hangingPunct="1">
              <a:buFont typeface="Arial" panose="020B0604020202020204" pitchFamily="34" charset="0"/>
              <a:buChar char="•"/>
              <a:defRPr/>
            </a:pPr>
            <a:endParaRPr lang="en-GB" sz="1700" b="0" dirty="0"/>
          </a:p>
          <a:p>
            <a:pPr marL="0" indent="0" eaLnBrk="1" hangingPunct="1">
              <a:defRPr/>
            </a:pPr>
            <a:endParaRPr lang="en-GB" sz="2000" b="0" dirty="0"/>
          </a:p>
          <a:p>
            <a:pPr marL="0" indent="0" eaLnBrk="1" hangingPunct="1">
              <a:defRPr/>
            </a:pPr>
            <a:r>
              <a:rPr lang="en-GB" sz="2000" b="0" dirty="0"/>
              <a:t> </a:t>
            </a:r>
          </a:p>
        </p:txBody>
      </p:sp>
      <p:sp>
        <p:nvSpPr>
          <p:cNvPr id="4" name="TextBox 3"/>
          <p:cNvSpPr txBox="1"/>
          <p:nvPr/>
        </p:nvSpPr>
        <p:spPr>
          <a:xfrm>
            <a:off x="684107" y="4262685"/>
            <a:ext cx="4711982" cy="4070774"/>
          </a:xfrm>
          <a:prstGeom prst="rect">
            <a:avLst/>
          </a:prstGeom>
          <a:noFill/>
        </p:spPr>
        <p:txBody>
          <a:bodyPr lIns="130039" tIns="65020" rIns="130039" bIns="65020">
            <a:spAutoFit/>
          </a:bodyPr>
          <a:lstStyle/>
          <a:p>
            <a:pPr algn="l" defTabSz="1300460" fontAlgn="base" hangingPunct="1">
              <a:spcBef>
                <a:spcPct val="0"/>
              </a:spcBef>
              <a:spcAft>
                <a:spcPct val="0"/>
              </a:spcAft>
              <a:defRPr/>
            </a:pPr>
            <a:r>
              <a:rPr lang="en-GB" sz="2800" u="sng" kern="1200" dirty="0">
                <a:cs typeface="Arial" panose="020B0604020202020204" pitchFamily="34" charset="0"/>
              </a:rPr>
              <a:t>negative:</a:t>
            </a:r>
          </a:p>
          <a:p>
            <a:pPr algn="l" defTabSz="1300460" fontAlgn="base" hangingPunct="1">
              <a:spcBef>
                <a:spcPct val="0"/>
              </a:spcBef>
              <a:spcAft>
                <a:spcPct val="0"/>
              </a:spcAft>
              <a:defRPr/>
            </a:pPr>
            <a:endParaRPr lang="en-GB" sz="2800" kern="1200" dirty="0">
              <a:cs typeface="Arial" panose="020B0604020202020204" pitchFamily="34" charset="0"/>
            </a:endParaRPr>
          </a:p>
          <a:p>
            <a:pPr algn="l" defTabSz="1300460" fontAlgn="base" hangingPunct="1">
              <a:spcBef>
                <a:spcPct val="0"/>
              </a:spcBef>
              <a:spcAft>
                <a:spcPct val="0"/>
              </a:spcAft>
              <a:defRPr/>
            </a:pPr>
            <a:endParaRPr lang="en-GB" sz="2800" kern="1200" dirty="0">
              <a:cs typeface="Arial" panose="020B0604020202020204" pitchFamily="34" charset="0"/>
            </a:endParaRPr>
          </a:p>
          <a:p>
            <a:pPr marL="406374" indent="-406374" algn="l" defTabSz="1300460" fontAlgn="base" hangingPunct="1">
              <a:spcBef>
                <a:spcPct val="0"/>
              </a:spcBef>
              <a:spcAft>
                <a:spcPct val="0"/>
              </a:spcAft>
              <a:buFont typeface="Arial" panose="020B0604020202020204" pitchFamily="34" charset="0"/>
              <a:buChar char="•"/>
              <a:defRPr/>
            </a:pPr>
            <a:r>
              <a:rPr lang="en-GB" sz="2800" kern="1200" dirty="0">
                <a:cs typeface="Arial" panose="020B0604020202020204" pitchFamily="34" charset="0"/>
              </a:rPr>
              <a:t>May need to repeat after window period</a:t>
            </a:r>
          </a:p>
          <a:p>
            <a:pPr marL="406374" indent="-406374" algn="l" defTabSz="1300460" fontAlgn="base" hangingPunct="1">
              <a:spcBef>
                <a:spcPct val="0"/>
              </a:spcBef>
              <a:spcAft>
                <a:spcPct val="0"/>
              </a:spcAft>
              <a:buFont typeface="Arial" panose="020B0604020202020204" pitchFamily="34" charset="0"/>
              <a:buChar char="•"/>
              <a:defRPr/>
            </a:pPr>
            <a:r>
              <a:rPr lang="en-GB" sz="2800" kern="1200" dirty="0">
                <a:cs typeface="Arial" panose="020B0604020202020204" pitchFamily="34" charset="0"/>
              </a:rPr>
              <a:t>Consider referral to Sexual Health for full STI screening/behaviour change interventions</a:t>
            </a:r>
          </a:p>
        </p:txBody>
      </p:sp>
      <p:sp>
        <p:nvSpPr>
          <p:cNvPr id="6" name="TextBox 5"/>
          <p:cNvSpPr txBox="1"/>
          <p:nvPr/>
        </p:nvSpPr>
        <p:spPr>
          <a:xfrm>
            <a:off x="5752818" y="4262685"/>
            <a:ext cx="5734756" cy="4946792"/>
          </a:xfrm>
          <a:prstGeom prst="rect">
            <a:avLst/>
          </a:prstGeom>
          <a:noFill/>
        </p:spPr>
        <p:txBody>
          <a:bodyPr lIns="130039" tIns="65020" rIns="130039" bIns="65020">
            <a:spAutoFit/>
          </a:bodyPr>
          <a:lstStyle/>
          <a:p>
            <a:pPr algn="l" defTabSz="1300460" fontAlgn="base" hangingPunct="1">
              <a:spcBef>
                <a:spcPct val="0"/>
              </a:spcBef>
              <a:spcAft>
                <a:spcPct val="0"/>
              </a:spcAft>
              <a:defRPr/>
            </a:pPr>
            <a:r>
              <a:rPr lang="en-GB" sz="2800" u="sng" kern="1200" dirty="0">
                <a:cs typeface="Arial" panose="020B0604020202020204" pitchFamily="34" charset="0"/>
              </a:rPr>
              <a:t>positive:</a:t>
            </a:r>
          </a:p>
          <a:p>
            <a:pPr algn="l" defTabSz="1300460" fontAlgn="base" hangingPunct="1">
              <a:spcBef>
                <a:spcPct val="0"/>
              </a:spcBef>
              <a:spcAft>
                <a:spcPct val="0"/>
              </a:spcAft>
              <a:defRPr/>
            </a:pPr>
            <a:endParaRPr lang="en-GB" sz="2800" kern="1200" dirty="0">
              <a:cs typeface="Arial" panose="020B0604020202020204" pitchFamily="34" charset="0"/>
            </a:endParaRPr>
          </a:p>
          <a:p>
            <a:pPr algn="l" defTabSz="1300460" fontAlgn="base" hangingPunct="1">
              <a:spcBef>
                <a:spcPct val="0"/>
              </a:spcBef>
              <a:spcAft>
                <a:spcPct val="0"/>
              </a:spcAft>
              <a:defRPr/>
            </a:pPr>
            <a:endParaRPr lang="en-GB" sz="2800" kern="1200" dirty="0">
              <a:cs typeface="Arial" panose="020B0604020202020204" pitchFamily="34" charset="0"/>
            </a:endParaRPr>
          </a:p>
          <a:p>
            <a:pPr marL="406374" indent="-406374" algn="l" defTabSz="1300460" fontAlgn="base" hangingPunct="1">
              <a:spcBef>
                <a:spcPct val="0"/>
              </a:spcBef>
              <a:spcAft>
                <a:spcPct val="0"/>
              </a:spcAft>
              <a:buFont typeface="Arial" panose="020B0604020202020204" pitchFamily="34" charset="0"/>
              <a:buChar char="•"/>
              <a:defRPr/>
            </a:pPr>
            <a:r>
              <a:rPr lang="en-GB" sz="2800" kern="1200" dirty="0">
                <a:cs typeface="Arial" panose="020B0604020202020204" pitchFamily="34" charset="0"/>
              </a:rPr>
              <a:t>Give clear result in confidential environment</a:t>
            </a:r>
          </a:p>
          <a:p>
            <a:pPr marL="406374" indent="-406374" algn="l" defTabSz="1300460" fontAlgn="base" hangingPunct="1">
              <a:spcBef>
                <a:spcPct val="0"/>
              </a:spcBef>
              <a:spcAft>
                <a:spcPct val="0"/>
              </a:spcAft>
              <a:buFont typeface="Arial" panose="020B0604020202020204" pitchFamily="34" charset="0"/>
              <a:buChar char="•"/>
              <a:defRPr/>
            </a:pPr>
            <a:r>
              <a:rPr lang="en-GB" sz="2800" kern="1200" dirty="0">
                <a:cs typeface="Arial" panose="020B0604020202020204" pitchFamily="34" charset="0"/>
              </a:rPr>
              <a:t>Ideally patient to be seen by HIV specialist within 48 hours of diagnosis</a:t>
            </a:r>
          </a:p>
          <a:p>
            <a:pPr marL="406374" indent="-406374" algn="l" defTabSz="1300460" fontAlgn="base" hangingPunct="1">
              <a:spcBef>
                <a:spcPct val="0"/>
              </a:spcBef>
              <a:spcAft>
                <a:spcPct val="0"/>
              </a:spcAft>
              <a:buFont typeface="Arial" panose="020B0604020202020204" pitchFamily="34" charset="0"/>
              <a:buChar char="•"/>
              <a:defRPr/>
            </a:pPr>
            <a:r>
              <a:rPr lang="en-GB" sz="2800" kern="1200" dirty="0">
                <a:cs typeface="Arial" panose="020B0604020202020204" pitchFamily="34" charset="0"/>
              </a:rPr>
              <a:t>information re: transmission, treatment, monitoring and PN will be given by HIV team.</a:t>
            </a:r>
          </a:p>
        </p:txBody>
      </p:sp>
    </p:spTree>
    <p:extLst>
      <p:ext uri="{BB962C8B-B14F-4D97-AF65-F5344CB8AC3E}">
        <p14:creationId xmlns:p14="http://schemas.microsoft.com/office/powerpoint/2010/main" val="2509866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Repeating tests</a:t>
            </a:r>
            <a:endParaRPr lang="en-GB" dirty="0"/>
          </a:p>
        </p:txBody>
      </p:sp>
      <p:sp>
        <p:nvSpPr>
          <p:cNvPr id="12291" name="Content Placeholder 2"/>
          <p:cNvSpPr>
            <a:spLocks noGrp="1"/>
          </p:cNvSpPr>
          <p:nvPr>
            <p:ph idx="1"/>
          </p:nvPr>
        </p:nvSpPr>
        <p:spPr/>
        <p:txBody>
          <a:bodyPr/>
          <a:lstStyle/>
          <a:p>
            <a:pPr marL="0" indent="0" eaLnBrk="1" hangingPunct="1"/>
            <a:r>
              <a:rPr lang="en-GB" altLang="en-US" smtClean="0"/>
              <a:t>BASHH STATEMENT ON WINDOW PERIOD:</a:t>
            </a:r>
          </a:p>
          <a:p>
            <a:pPr marL="0" indent="0" eaLnBrk="1" hangingPunct="1"/>
            <a:r>
              <a:rPr lang="en-GB" altLang="en-US" b="0" smtClean="0"/>
              <a:t>A negative result on a fourth generation test performed at 4 weeks post-exposure is highly likely to exclude HIV infection.  A further test at 8 weeks need only be considered following an event assessed as carrying a high risk of infection. </a:t>
            </a:r>
          </a:p>
          <a:p>
            <a:pPr marL="0" indent="0" eaLnBrk="1" hangingPunct="1"/>
            <a:r>
              <a:rPr lang="en-GB" altLang="en-US" smtClean="0"/>
              <a:t> </a:t>
            </a:r>
          </a:p>
          <a:p>
            <a:pPr marL="0" indent="0" eaLnBrk="1" hangingPunct="1"/>
            <a:r>
              <a:rPr lang="en-GB" altLang="en-US" b="0" smtClean="0"/>
              <a:t>Patients at ongoing risk of HIV infection should be advised to retest at regular intervals</a:t>
            </a:r>
          </a:p>
        </p:txBody>
      </p:sp>
    </p:spTree>
    <p:extLst>
      <p:ext uri="{BB962C8B-B14F-4D97-AF65-F5344CB8AC3E}">
        <p14:creationId xmlns:p14="http://schemas.microsoft.com/office/powerpoint/2010/main" val="21450143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2452</TotalTime>
  <Words>1525</Words>
  <Application>Microsoft Office PowerPoint</Application>
  <PresentationFormat>Custom</PresentationFormat>
  <Paragraphs>255</Paragraphs>
  <Slides>43</Slides>
  <Notes>7</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White</vt:lpstr>
      <vt:lpstr>Essential</vt:lpstr>
      <vt:lpstr>HIV Testing</vt:lpstr>
      <vt:lpstr>Why?</vt:lpstr>
      <vt:lpstr>Who?</vt:lpstr>
      <vt:lpstr>Where?</vt:lpstr>
      <vt:lpstr>WHO CAN TEST PATIENTS?</vt:lpstr>
      <vt:lpstr>Declining testing</vt:lpstr>
      <vt:lpstr>Tests Available</vt:lpstr>
      <vt:lpstr>Giving results</vt:lpstr>
      <vt:lpstr>Repeating tests</vt:lpstr>
      <vt:lpstr>Support</vt:lpstr>
      <vt:lpstr>Sexual health and HIV </vt:lpstr>
      <vt:lpstr>What we do in our clinic </vt:lpstr>
      <vt:lpstr>BASHH guidelines </vt:lpstr>
      <vt:lpstr>PowerPoint Presentation</vt:lpstr>
      <vt:lpstr>Sexual health testing </vt:lpstr>
      <vt:lpstr>Treatment of infections</vt:lpstr>
      <vt:lpstr>Cytology</vt:lpstr>
      <vt:lpstr>Contraception</vt:lpstr>
      <vt:lpstr>Case study 1  ……</vt:lpstr>
      <vt:lpstr>PowerPoint Presentation</vt:lpstr>
      <vt:lpstr>PowerPoint Presentation</vt:lpstr>
      <vt:lpstr>Case study 2  ……</vt:lpstr>
      <vt:lpstr>PowerPoint Presentation</vt:lpstr>
      <vt:lpstr>PowerPoint Presentation</vt:lpstr>
      <vt:lpstr>PowerPoint Presentation</vt:lpstr>
      <vt:lpstr>PowerPoint Presentation</vt:lpstr>
      <vt:lpstr>Karen Barclay - health adviser in HIV department</vt:lpstr>
      <vt:lpstr>What is partner notification for HIV?</vt:lpstr>
      <vt:lpstr>PowerPoint Presentation</vt:lpstr>
      <vt:lpstr>PowerPoint Presentation</vt:lpstr>
      <vt:lpstr>PowerPoint Presentation</vt:lpstr>
      <vt:lpstr>Rationale for PN</vt:lpstr>
      <vt:lpstr>When is it done?  1) new diagnosis (challenging!) 2) if a patient transfers care to our service  3) new sexual partner 4) annually     </vt:lpstr>
      <vt:lpstr>How is it done?  1) The look back period and if any baseline negative     test ever 2) May have to think of contacts over many years (even     10+) 3) PN consultation with a health adviser / plan discuss 4) options:       patient referral – the patient tells their contact       provider referral – the clinic tells the contact 5) Barriers to PN 6) Follow up / verification by checking the outcome of      testing 7) Timescales as per guidelines 3/12</vt:lpstr>
      <vt:lpstr>Scenarios:  1) heterosexual British female age 30     diagnosed HIV positive, negative 1 year before     2 x contacts, 1 in B’ham and 1 in London  2) heterosexual British man aged 53     never tested for HIV ever before     diagnosed HIV positive September 2016     10 x sexual contacts in life, all in Birmingham  3) British male MSM aged 24      tested HIV positive, negative 3 years ago      3 x contacts, 2 in B’ham, 1 out of UK</vt:lpstr>
      <vt:lpstr>4) heterosexual British man age 41     tested HIV positive, negative 10 years     ago?     contacts x 2 (sexual), few others (IVDU)  5) heterosexual African female age 35     never tested for HIV before     tested HIV positive January 2016     1 x contact, 3 children to test</vt:lpstr>
      <vt:lpstr>Outcomes from these 5 x cases?  total number of sexual or IVDU contacts = 20 2 have tested HIV + so far – testing of others is ongoing  total number of children to test = 3 2 have tested HIV + and 1 has tested HIV negative 23 contacts to be tested from just 5 HIV + patients  4/23 tested (so far) are HIV +!   </vt:lpstr>
      <vt:lpstr>                 Transmission and infectiousness  a) being diagnosed with HIV b) taking HIV treatment  c) having an undetectable viral load    are major factors in preventing HIV transmission!  PARTNER study 2016  looked at number of transmissions after 1000 mixed status couples (one HIV + one HIV – ), in both heterosexual and MSM couples) had 58,000 episodes of unprotected sex when viral load was undetectable in HIV + partner  how many transmissions occurred?...............................                     </vt:lpstr>
      <vt:lpstr>none!  viral suppression from HIV RX prevents HIV transmission  </vt:lpstr>
      <vt:lpstr>PowerPoint Presentation</vt:lpstr>
      <vt:lpstr>Prevention (PREP)  and prophylaxis (PEP/PEPSE)</vt:lpstr>
      <vt:lpstr>Final thought…..  Imagine if…..</vt:lpstr>
      <vt:lpstr>Thank you for listening!  HIV health adviser team  contact number   0121 424 2847  Julie Godwin – senior health adviser Clare Davison – senior health adviser Karen Barclay – health adviser  Julie Sheridan – health adviser assistant Shumana Begum – health adviser assistant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Julia Ricks</dc:creator>
  <cp:lastModifiedBy>Heart of England Foundation Trust</cp:lastModifiedBy>
  <cp:revision>73</cp:revision>
  <cp:lastPrinted>2016-11-28T15:13:11Z</cp:lastPrinted>
  <dcterms:modified xsi:type="dcterms:W3CDTF">2017-11-23T14:12:47Z</dcterms:modified>
</cp:coreProperties>
</file>